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1"/>
    <p:sldMasterId id="2147483687" r:id="rId2"/>
  </p:sldMasterIdLst>
  <p:handoutMasterIdLst>
    <p:handoutMasterId r:id="rId20"/>
  </p:handoutMasterIdLst>
  <p:sldIdLst>
    <p:sldId id="265" r:id="rId3"/>
    <p:sldId id="271" r:id="rId4"/>
    <p:sldId id="272" r:id="rId5"/>
    <p:sldId id="281" r:id="rId6"/>
    <p:sldId id="286" r:id="rId7"/>
    <p:sldId id="279" r:id="rId8"/>
    <p:sldId id="278" r:id="rId9"/>
    <p:sldId id="277" r:id="rId10"/>
    <p:sldId id="276" r:id="rId11"/>
    <p:sldId id="275" r:id="rId12"/>
    <p:sldId id="274" r:id="rId13"/>
    <p:sldId id="273" r:id="rId14"/>
    <p:sldId id="282" r:id="rId15"/>
    <p:sldId id="283" r:id="rId16"/>
    <p:sldId id="284" r:id="rId17"/>
    <p:sldId id="285" r:id="rId18"/>
    <p:sldId id="263" r:id="rId1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B3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31" autoAdjust="0"/>
    <p:restoredTop sz="94660"/>
  </p:normalViewPr>
  <p:slideViewPr>
    <p:cSldViewPr snapToGrid="0">
      <p:cViewPr varScale="1">
        <p:scale>
          <a:sx n="69" d="100"/>
          <a:sy n="69" d="100"/>
        </p:scale>
        <p:origin x="53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3120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094E37-B64C-4654-9ED5-7422FD789A7D}" type="datetimeFigureOut">
              <a:rPr lang="fr-FR" smtClean="0"/>
              <a:t>02/06/2020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83AB14-D859-4CA8-B1FC-67ED2DF48C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87709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524000" y="1122367"/>
            <a:ext cx="9144000" cy="929957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accent4"/>
                </a:solidFill>
              </a:defRPr>
            </a:lvl1pPr>
          </a:lstStyle>
          <a:p>
            <a:r>
              <a:rPr lang="fr-FR" dirty="0" smtClean="0"/>
              <a:t>Le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2908304"/>
            <a:ext cx="9144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fr-FR" smtClean="0"/>
              <a:t>Modifier le style des sous-titres du masque</a:t>
            </a:r>
            <a:endParaRPr lang="fr-FR" dirty="0"/>
          </a:p>
        </p:txBody>
      </p:sp>
      <p:pic>
        <p:nvPicPr>
          <p:cNvPr id="8" name="Image 7"/>
          <p:cNvPicPr preferRelativeResize="0"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6386"/>
            <a:ext cx="1230594" cy="1785938"/>
          </a:xfrm>
          <a:prstGeom prst="rect">
            <a:avLst/>
          </a:prstGeom>
        </p:spPr>
      </p:pic>
      <p:pic>
        <p:nvPicPr>
          <p:cNvPr id="13" name="Image 12"/>
          <p:cNvPicPr preferRelativeResize="0"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187" y="5702400"/>
            <a:ext cx="2433625" cy="115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57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A6B73-0E04-4A93-99F7-3869F935446A}" type="datetimeFigureOut">
              <a:rPr lang="fr-FR" smtClean="0"/>
              <a:t>02/06/2020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62ECB-E4CB-41FE-B516-22A5B958BB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8518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A6B73-0E04-4A93-99F7-3869F935446A}" type="datetimeFigureOut">
              <a:rPr lang="fr-FR" smtClean="0"/>
              <a:t>02/06/2020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62ECB-E4CB-41FE-B516-22A5B958BB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68594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A6B73-0E04-4A93-99F7-3869F935446A}" type="datetimeFigureOut">
              <a:rPr lang="fr-FR" smtClean="0"/>
              <a:t>02/06/2020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62ECB-E4CB-41FE-B516-22A5B958BB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67964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A6B73-0E04-4A93-99F7-3869F935446A}" type="datetimeFigureOut">
              <a:rPr lang="fr-FR" smtClean="0"/>
              <a:t>02/06/2020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62ECB-E4CB-41FE-B516-22A5B958BB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66009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A6B73-0E04-4A93-99F7-3869F935446A}" type="datetimeFigureOut">
              <a:rPr lang="fr-FR" smtClean="0"/>
              <a:t>02/06/2020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62ECB-E4CB-41FE-B516-22A5B958BB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0461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A6B73-0E04-4A93-99F7-3869F935446A}" type="datetimeFigureOut">
              <a:rPr lang="fr-FR" smtClean="0"/>
              <a:t>02/06/2020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62ECB-E4CB-41FE-B516-22A5B958BB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6154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Diapositive 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4806D-FB36-4566-9E90-6CC44D24413C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02/06/2020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Région Bretagne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09AB2-A2B1-43DD-BEC6-A0714200A03C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20" y="821188"/>
            <a:ext cx="582185" cy="413436"/>
          </a:xfrm>
          <a:prstGeom prst="rect">
            <a:avLst/>
          </a:prstGeom>
        </p:spPr>
      </p:pic>
      <p:pic>
        <p:nvPicPr>
          <p:cNvPr id="9" name="Image 8"/>
          <p:cNvPicPr preferRelativeResize="0"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0" y="0"/>
            <a:ext cx="1219199" cy="115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734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Diapositive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1" y="365129"/>
            <a:ext cx="10515599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A98BE-07EB-4D7D-90E3-502BC0E957DD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02/06/2020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Direction (Insertion&gt;En-tête/Pied)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09AB2-A2B1-43DD-BEC6-A0714200A03C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Image 8"/>
          <p:cNvPicPr preferRelativeResize="0"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345" y="0"/>
            <a:ext cx="1210653" cy="115560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20" y="821188"/>
            <a:ext cx="582185" cy="413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6293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apositive_Mer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2529600" y="2468251"/>
            <a:ext cx="7133589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 dirty="0" smtClean="0"/>
              <a:t>Merci de votre attention</a:t>
            </a:r>
            <a:endParaRPr lang="fr-FR" dirty="0"/>
          </a:p>
        </p:txBody>
      </p:sp>
      <p:pic>
        <p:nvPicPr>
          <p:cNvPr id="8" name="Image 7"/>
          <p:cNvPicPr preferRelativeResize="0"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9891" y="0"/>
            <a:ext cx="1202107" cy="1155600"/>
          </a:xfrm>
          <a:prstGeom prst="rect">
            <a:avLst/>
          </a:prstGeom>
        </p:spPr>
      </p:pic>
      <p:pic>
        <p:nvPicPr>
          <p:cNvPr id="10" name="Image 9"/>
          <p:cNvPicPr preferRelativeResize="0"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51515"/>
            <a:ext cx="1358780" cy="1785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3981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A6B73-0E04-4A93-99F7-3869F935446A}" type="datetimeFigureOut">
              <a:rPr lang="fr-FR" smtClean="0"/>
              <a:t>02/06/2020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62ECB-E4CB-41FE-B516-22A5B958BB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5588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A6B73-0E04-4A93-99F7-3869F935446A}" type="datetimeFigureOut">
              <a:rPr lang="fr-FR" smtClean="0"/>
              <a:t>02/06/2020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62ECB-E4CB-41FE-B516-22A5B958BB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7016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A6B73-0E04-4A93-99F7-3869F935446A}" type="datetimeFigureOut">
              <a:rPr lang="fr-FR" smtClean="0"/>
              <a:t>02/06/2020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62ECB-E4CB-41FE-B516-22A5B958BB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72097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A6B73-0E04-4A93-99F7-3869F935446A}" type="datetimeFigureOut">
              <a:rPr lang="fr-FR" smtClean="0"/>
              <a:t>02/06/2020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62ECB-E4CB-41FE-B516-22A5B958BB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2516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A6B73-0E04-4A93-99F7-3869F935446A}" type="datetimeFigureOut">
              <a:rPr lang="fr-FR" smtClean="0"/>
              <a:t>02/06/2020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62ECB-E4CB-41FE-B516-22A5B958BB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6270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60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552000"/>
            <a:ext cx="2743200" cy="18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7C1970-0535-4116-8CDD-2573F7D6F8DB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02/06/2020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552000"/>
            <a:ext cx="4114800" cy="18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Direction (Insertion&gt;En-tête/Pied)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552000"/>
            <a:ext cx="2743200" cy="18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509AB2-A2B1-43DD-BEC6-A0714200A03C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426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</p:sldLayoutIdLst>
  <p:timing>
    <p:tnLst>
      <p:par>
        <p:cTn id="1" dur="indefinite" restart="never" nodeType="tmRoot"/>
      </p:par>
    </p:tnLst>
  </p:timing>
  <p:hf hdr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accent4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BA6B73-0E04-4A93-99F7-3869F935446A}" type="datetimeFigureOut">
              <a:rPr lang="fr-FR" smtClean="0"/>
              <a:t>02/06/2020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62ECB-E4CB-41FE-B516-22A5B958BB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2425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Service de dépôt en ligne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Déposer une demande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3974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4806D-FB36-4566-9E90-6CC44D24413C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02/06/2020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Région Bretagne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09AB2-A2B1-43DD-BEC6-A0714200A03C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292" cy="6355080"/>
          </a:xfrm>
          <a:prstGeom prst="rect">
            <a:avLst/>
          </a:prstGeom>
        </p:spPr>
      </p:pic>
      <p:sp>
        <p:nvSpPr>
          <p:cNvPr id="7" name="Légende encadrée 2 6"/>
          <p:cNvSpPr/>
          <p:nvPr/>
        </p:nvSpPr>
        <p:spPr>
          <a:xfrm>
            <a:off x="10204703" y="4169664"/>
            <a:ext cx="1883545" cy="768096"/>
          </a:xfrm>
          <a:prstGeom prst="borderCallout2">
            <a:avLst>
              <a:gd name="adj1" fmla="val 44025"/>
              <a:gd name="adj2" fmla="val -2507"/>
              <a:gd name="adj3" fmla="val 44347"/>
              <a:gd name="adj4" fmla="val -54869"/>
              <a:gd name="adj5" fmla="val 102256"/>
              <a:gd name="adj6" fmla="val -8227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dirty="0" smtClean="0"/>
              <a:t>Vous pouvez créer un nouveau contact ici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2398534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4806D-FB36-4566-9E90-6CC44D24413C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02/06/2020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Région Bretagne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09AB2-A2B1-43DD-BEC6-A0714200A03C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206977" cy="6208776"/>
          </a:xfrm>
          <a:prstGeom prst="rect">
            <a:avLst/>
          </a:prstGeom>
        </p:spPr>
      </p:pic>
      <p:sp>
        <p:nvSpPr>
          <p:cNvPr id="7" name="Légende encadrée 2 6"/>
          <p:cNvSpPr/>
          <p:nvPr/>
        </p:nvSpPr>
        <p:spPr>
          <a:xfrm flipH="1">
            <a:off x="109609" y="1362456"/>
            <a:ext cx="1801483" cy="1664208"/>
          </a:xfrm>
          <a:prstGeom prst="borderCallout2">
            <a:avLst>
              <a:gd name="adj1" fmla="val 18750"/>
              <a:gd name="adj2" fmla="val -8333"/>
              <a:gd name="adj3" fmla="val 17974"/>
              <a:gd name="adj4" fmla="val -24789"/>
              <a:gd name="adj5" fmla="val 43465"/>
              <a:gd name="adj6" fmla="val -5283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dirty="0" smtClean="0"/>
              <a:t>Renseignez ici les informations de la demande. Les informations demandées sont personnalisées en fonction des aides et des données nécessaires à l’instruction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493536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5517" cy="6163056"/>
          </a:xfrm>
          <a:prstGeom prst="rect">
            <a:avLst/>
          </a:prstGeom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4806D-FB36-4566-9E90-6CC44D24413C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02/06/2020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Région Bretagne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09AB2-A2B1-43DD-BEC6-A0714200A03C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Légende encadrée 2 7"/>
          <p:cNvSpPr/>
          <p:nvPr/>
        </p:nvSpPr>
        <p:spPr>
          <a:xfrm flipH="1">
            <a:off x="774076" y="2798064"/>
            <a:ext cx="1801483" cy="566928"/>
          </a:xfrm>
          <a:prstGeom prst="borderCallout2">
            <a:avLst>
              <a:gd name="adj1" fmla="val 18750"/>
              <a:gd name="adj2" fmla="val -8333"/>
              <a:gd name="adj3" fmla="val 17974"/>
              <a:gd name="adj4" fmla="val -24789"/>
              <a:gd name="adj5" fmla="val 43465"/>
              <a:gd name="adj6" fmla="val -5283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dirty="0" smtClean="0"/>
              <a:t>Renseignez ici les informations de votre compte bancaire</a:t>
            </a:r>
            <a:endParaRPr lang="fr-FR" sz="1100" dirty="0"/>
          </a:p>
        </p:txBody>
      </p:sp>
      <p:sp>
        <p:nvSpPr>
          <p:cNvPr id="9" name="Légende encadrée 2 8"/>
          <p:cNvSpPr/>
          <p:nvPr/>
        </p:nvSpPr>
        <p:spPr>
          <a:xfrm>
            <a:off x="9427464" y="4276344"/>
            <a:ext cx="1795156" cy="566928"/>
          </a:xfrm>
          <a:prstGeom prst="borderCallout2">
            <a:avLst>
              <a:gd name="adj1" fmla="val 18750"/>
              <a:gd name="adj2" fmla="val -8333"/>
              <a:gd name="adj3" fmla="val 17974"/>
              <a:gd name="adj4" fmla="val -24789"/>
              <a:gd name="adj5" fmla="val 43465"/>
              <a:gd name="adj6" fmla="val -5283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dirty="0" smtClean="0"/>
              <a:t>Déposer le RIB correspondant à ce compte ici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2483231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4806D-FB36-4566-9E90-6CC44D24413C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02/06/2020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Région Bretagne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09AB2-A2B1-43DD-BEC6-A0714200A03C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289" y="0"/>
            <a:ext cx="12204533" cy="6400800"/>
          </a:xfrm>
          <a:prstGeom prst="rect">
            <a:avLst/>
          </a:prstGeom>
        </p:spPr>
      </p:pic>
      <p:sp>
        <p:nvSpPr>
          <p:cNvPr id="8" name="Légende encadrée 2 7"/>
          <p:cNvSpPr/>
          <p:nvPr/>
        </p:nvSpPr>
        <p:spPr>
          <a:xfrm flipH="1">
            <a:off x="335163" y="2770632"/>
            <a:ext cx="1801483" cy="841248"/>
          </a:xfrm>
          <a:prstGeom prst="borderCallout2">
            <a:avLst>
              <a:gd name="adj1" fmla="val 18750"/>
              <a:gd name="adj2" fmla="val -8333"/>
              <a:gd name="adj3" fmla="val 17974"/>
              <a:gd name="adj4" fmla="val -24789"/>
              <a:gd name="adj5" fmla="val 43465"/>
              <a:gd name="adj6" fmla="val -5283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dirty="0" smtClean="0"/>
              <a:t>Déposez ici toutes les pièces nécessaires à l’instruction de votre demande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3870894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4806D-FB36-4566-9E90-6CC44D24413C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02/06/2020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Région Bretagne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09AB2-A2B1-43DD-BEC6-A0714200A03C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/>
          <a:srcRect t="6456"/>
          <a:stretch/>
        </p:blipFill>
        <p:spPr>
          <a:xfrm>
            <a:off x="0" y="0"/>
            <a:ext cx="12206345" cy="6217920"/>
          </a:xfrm>
          <a:prstGeom prst="rect">
            <a:avLst/>
          </a:prstGeom>
        </p:spPr>
      </p:pic>
      <p:sp>
        <p:nvSpPr>
          <p:cNvPr id="8" name="Légende encadrée 2 7"/>
          <p:cNvSpPr/>
          <p:nvPr/>
        </p:nvSpPr>
        <p:spPr>
          <a:xfrm flipH="1">
            <a:off x="252866" y="2075688"/>
            <a:ext cx="1801483" cy="1170432"/>
          </a:xfrm>
          <a:prstGeom prst="borderCallout2">
            <a:avLst>
              <a:gd name="adj1" fmla="val 18750"/>
              <a:gd name="adj2" fmla="val -8333"/>
              <a:gd name="adj3" fmla="val 17974"/>
              <a:gd name="adj4" fmla="val -24789"/>
              <a:gd name="adj5" fmla="val 43465"/>
              <a:gd name="adj6" fmla="val -5283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dirty="0" smtClean="0"/>
              <a:t>Votre saisie est terminée. Vous pouvez maintenant la transmettre au service de la région pour instruction</a:t>
            </a:r>
            <a:endParaRPr lang="fr-FR" sz="1100" dirty="0"/>
          </a:p>
        </p:txBody>
      </p:sp>
      <p:grpSp>
        <p:nvGrpSpPr>
          <p:cNvPr id="9" name="Groupe 8"/>
          <p:cNvGrpSpPr/>
          <p:nvPr/>
        </p:nvGrpSpPr>
        <p:grpSpPr>
          <a:xfrm>
            <a:off x="8951976" y="2276855"/>
            <a:ext cx="3154680" cy="3054269"/>
            <a:chOff x="9381744" y="2276855"/>
            <a:chExt cx="2724912" cy="2741254"/>
          </a:xfrm>
        </p:grpSpPr>
        <p:sp>
          <p:nvSpPr>
            <p:cNvPr id="10" name="Organigramme : Extraire 9"/>
            <p:cNvSpPr/>
            <p:nvPr/>
          </p:nvSpPr>
          <p:spPr>
            <a:xfrm>
              <a:off x="9381744" y="2276855"/>
              <a:ext cx="2724912" cy="2741254"/>
            </a:xfrm>
            <a:prstGeom prst="flowChartExtra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dirty="0" smtClean="0">
                  <a:solidFill>
                    <a:srgbClr val="FF0000"/>
                  </a:solidFill>
                </a:rPr>
                <a:t>Une fois votre demande transmise, vous ne pouvez plus la modifier. Tant que vous ne cliquez pas sur « Transmettre » vous pouvez la retrouver dans votre espace et la modifier</a:t>
              </a:r>
              <a:endParaRPr lang="fr-FR" sz="1100" dirty="0">
                <a:solidFill>
                  <a:srgbClr val="FF0000"/>
                </a:solidFill>
              </a:endParaRPr>
            </a:p>
          </p:txBody>
        </p:sp>
        <p:grpSp>
          <p:nvGrpSpPr>
            <p:cNvPr id="11" name="Groupe 10"/>
            <p:cNvGrpSpPr/>
            <p:nvPr/>
          </p:nvGrpSpPr>
          <p:grpSpPr>
            <a:xfrm>
              <a:off x="10680192" y="2578299"/>
              <a:ext cx="128016" cy="777240"/>
              <a:chOff x="9976104" y="1956816"/>
              <a:chExt cx="128016" cy="777240"/>
            </a:xfrm>
            <a:solidFill>
              <a:srgbClr val="FF0000"/>
            </a:solidFill>
          </p:grpSpPr>
          <p:sp>
            <p:nvSpPr>
              <p:cNvPr id="12" name="Trapèze 11"/>
              <p:cNvSpPr/>
              <p:nvPr/>
            </p:nvSpPr>
            <p:spPr>
              <a:xfrm flipV="1">
                <a:off x="9976104" y="1956816"/>
                <a:ext cx="128016" cy="640080"/>
              </a:xfrm>
              <a:prstGeom prst="trapezoid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" name="Ellipse 12"/>
              <p:cNvSpPr/>
              <p:nvPr/>
            </p:nvSpPr>
            <p:spPr>
              <a:xfrm>
                <a:off x="9994392" y="2642616"/>
                <a:ext cx="82296" cy="9144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sp>
        <p:nvSpPr>
          <p:cNvPr id="14" name="Légende encadrée 2 13"/>
          <p:cNvSpPr/>
          <p:nvPr/>
        </p:nvSpPr>
        <p:spPr>
          <a:xfrm flipH="1">
            <a:off x="3557584" y="2700068"/>
            <a:ext cx="1801483" cy="546052"/>
          </a:xfrm>
          <a:prstGeom prst="borderCallout2">
            <a:avLst>
              <a:gd name="adj1" fmla="val 18750"/>
              <a:gd name="adj2" fmla="val -8333"/>
              <a:gd name="adj3" fmla="val 17974"/>
              <a:gd name="adj4" fmla="val -24789"/>
              <a:gd name="adj5" fmla="val 94936"/>
              <a:gd name="adj6" fmla="val -4115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dirty="0" smtClean="0"/>
              <a:t>Un récapitulatif de votre saisie est accessible avant la transmission </a:t>
            </a:r>
            <a:endParaRPr lang="fr-FR" sz="1100" dirty="0"/>
          </a:p>
        </p:txBody>
      </p:sp>
      <p:sp>
        <p:nvSpPr>
          <p:cNvPr id="15" name="Rectangle à coins arrondis 14"/>
          <p:cNvSpPr/>
          <p:nvPr/>
        </p:nvSpPr>
        <p:spPr>
          <a:xfrm>
            <a:off x="3778371" y="3406464"/>
            <a:ext cx="2734572" cy="347472"/>
          </a:xfrm>
          <a:prstGeom prst="roundRect">
            <a:avLst/>
          </a:prstGeom>
          <a:noFill/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Légende encadrée 2 15"/>
          <p:cNvSpPr/>
          <p:nvPr/>
        </p:nvSpPr>
        <p:spPr>
          <a:xfrm flipH="1">
            <a:off x="672860" y="3376830"/>
            <a:ext cx="2629598" cy="565442"/>
          </a:xfrm>
          <a:prstGeom prst="borderCallout2">
            <a:avLst>
              <a:gd name="adj1" fmla="val 17224"/>
              <a:gd name="adj2" fmla="val -3412"/>
              <a:gd name="adj3" fmla="val -1083"/>
              <a:gd name="adj4" fmla="val -13386"/>
              <a:gd name="adj5" fmla="val 39912"/>
              <a:gd name="adj6" fmla="val -17422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dirty="0" smtClean="0"/>
              <a:t>Pour pouvoir transmettre votre demande, vous devez certifier sur l’honneur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1238896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15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4806D-FB36-4566-9E90-6CC44D24413C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02/06/2020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Région Bretagne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09AB2-A2B1-43DD-BEC6-A0714200A03C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/>
          <a:srcRect t="7405"/>
          <a:stretch/>
        </p:blipFill>
        <p:spPr>
          <a:xfrm>
            <a:off x="-1" y="0"/>
            <a:ext cx="12208475" cy="6117336"/>
          </a:xfrm>
          <a:prstGeom prst="rect">
            <a:avLst/>
          </a:prstGeom>
        </p:spPr>
      </p:pic>
      <p:sp>
        <p:nvSpPr>
          <p:cNvPr id="8" name="Légende encadrée 2 7"/>
          <p:cNvSpPr/>
          <p:nvPr/>
        </p:nvSpPr>
        <p:spPr>
          <a:xfrm flipH="1">
            <a:off x="115706" y="1591056"/>
            <a:ext cx="1801483" cy="1170432"/>
          </a:xfrm>
          <a:prstGeom prst="borderCallout2">
            <a:avLst>
              <a:gd name="adj1" fmla="val 18750"/>
              <a:gd name="adj2" fmla="val -8333"/>
              <a:gd name="adj3" fmla="val 17974"/>
              <a:gd name="adj4" fmla="val -24789"/>
              <a:gd name="adj5" fmla="val 43465"/>
              <a:gd name="adj6" fmla="val -5283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dirty="0" smtClean="0"/>
              <a:t>Votre demande est terminée. Vos coordonnées sont enregistrées et ne seront pas demandées lors d’un prochain dépôt</a:t>
            </a:r>
            <a:endParaRPr lang="fr-FR" sz="1100" dirty="0"/>
          </a:p>
        </p:txBody>
      </p:sp>
      <p:sp>
        <p:nvSpPr>
          <p:cNvPr id="9" name="Légende encadrée 2 8"/>
          <p:cNvSpPr/>
          <p:nvPr/>
        </p:nvSpPr>
        <p:spPr>
          <a:xfrm>
            <a:off x="8292641" y="2639568"/>
            <a:ext cx="2186382" cy="1170432"/>
          </a:xfrm>
          <a:prstGeom prst="borderCallout2">
            <a:avLst>
              <a:gd name="adj1" fmla="val 18750"/>
              <a:gd name="adj2" fmla="val -8333"/>
              <a:gd name="adj3" fmla="val 17974"/>
              <a:gd name="adj4" fmla="val -24789"/>
              <a:gd name="adj5" fmla="val 43465"/>
              <a:gd name="adj6" fmla="val -5283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dirty="0" smtClean="0"/>
              <a:t>Pour visualiser les demandes déposées ou en cours de saisie vous devez cliquer sur suivre mes demandes. </a:t>
            </a:r>
            <a:endParaRPr lang="fr-FR" sz="1100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5879591" y="3051048"/>
            <a:ext cx="1270671" cy="231648"/>
          </a:xfrm>
          <a:prstGeom prst="roundRect">
            <a:avLst/>
          </a:prstGeom>
          <a:noFill/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2681117" y="2706670"/>
            <a:ext cx="980210" cy="17864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700" dirty="0" smtClean="0">
                <a:solidFill>
                  <a:schemeClr val="bg1">
                    <a:lumMod val="50000"/>
                  </a:schemeClr>
                </a:solidFill>
              </a:rPr>
              <a:t>99999999 00099</a:t>
            </a:r>
            <a:endParaRPr lang="fr-FR" sz="7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067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4806D-FB36-4566-9E90-6CC44D24413C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02/06/2020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Région Bretagne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09AB2-A2B1-43DD-BEC6-A0714200A03C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45263" cy="6208776"/>
          </a:xfrm>
          <a:prstGeom prst="rect">
            <a:avLst/>
          </a:prstGeom>
        </p:spPr>
      </p:pic>
      <p:sp>
        <p:nvSpPr>
          <p:cNvPr id="8" name="Légende encadrée 2 7"/>
          <p:cNvSpPr/>
          <p:nvPr/>
        </p:nvSpPr>
        <p:spPr>
          <a:xfrm>
            <a:off x="10058881" y="1652016"/>
            <a:ext cx="2186382" cy="496824"/>
          </a:xfrm>
          <a:prstGeom prst="borderCallout2">
            <a:avLst>
              <a:gd name="adj1" fmla="val 18750"/>
              <a:gd name="adj2" fmla="val -8333"/>
              <a:gd name="adj3" fmla="val 17974"/>
              <a:gd name="adj4" fmla="val -24789"/>
              <a:gd name="adj5" fmla="val 111563"/>
              <a:gd name="adj6" fmla="val -4990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dirty="0" smtClean="0"/>
              <a:t>Le statut de la demande est affiché ici</a:t>
            </a:r>
            <a:endParaRPr lang="fr-FR" sz="1100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8531351" y="2237232"/>
            <a:ext cx="969265" cy="231648"/>
          </a:xfrm>
          <a:prstGeom prst="roundRect">
            <a:avLst/>
          </a:prstGeom>
          <a:noFill/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Légende encadrée 2 9"/>
          <p:cNvSpPr/>
          <p:nvPr/>
        </p:nvSpPr>
        <p:spPr>
          <a:xfrm>
            <a:off x="9982200" y="3304032"/>
            <a:ext cx="2186382" cy="496824"/>
          </a:xfrm>
          <a:prstGeom prst="borderCallout2">
            <a:avLst>
              <a:gd name="adj1" fmla="val 18750"/>
              <a:gd name="adj2" fmla="val -8333"/>
              <a:gd name="adj3" fmla="val 17974"/>
              <a:gd name="adj4" fmla="val -24789"/>
              <a:gd name="adj5" fmla="val -118498"/>
              <a:gd name="adj6" fmla="val -4279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dirty="0" smtClean="0"/>
              <a:t>Accès au détail de la demande et au récapitulatif au format </a:t>
            </a:r>
            <a:r>
              <a:rPr lang="fr-FR" sz="1100" dirty="0" err="1" smtClean="0"/>
              <a:t>pdf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3317076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Merci de votre attention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8989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4806D-FB36-4566-9E90-6CC44D24413C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02/06/2020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Région Bretagne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09AB2-A2B1-43DD-BEC6-A0714200A03C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9861" cy="6153912"/>
          </a:xfrm>
          <a:prstGeom prst="rect">
            <a:avLst/>
          </a:prstGeom>
        </p:spPr>
      </p:pic>
      <p:sp>
        <p:nvSpPr>
          <p:cNvPr id="8" name="Rectangle à coins arrondis 7"/>
          <p:cNvSpPr/>
          <p:nvPr/>
        </p:nvSpPr>
        <p:spPr>
          <a:xfrm>
            <a:off x="9564624" y="3392424"/>
            <a:ext cx="950976" cy="347472"/>
          </a:xfrm>
          <a:prstGeom prst="roundRect">
            <a:avLst/>
          </a:prstGeom>
          <a:noFill/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099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4806D-FB36-4566-9E90-6CC44D24413C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02/06/2020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Région Bretagne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09AB2-A2B1-43DD-BEC6-A0714200A03C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3212"/>
            <a:ext cx="12192000" cy="6121587"/>
          </a:xfrm>
          <a:prstGeom prst="rect">
            <a:avLst/>
          </a:prstGeom>
        </p:spPr>
      </p:pic>
      <p:sp>
        <p:nvSpPr>
          <p:cNvPr id="8" name="Rectangle à coins arrondis 7"/>
          <p:cNvSpPr/>
          <p:nvPr/>
        </p:nvSpPr>
        <p:spPr>
          <a:xfrm>
            <a:off x="4544049" y="3073247"/>
            <a:ext cx="1416803" cy="347472"/>
          </a:xfrm>
          <a:prstGeom prst="roundRect">
            <a:avLst/>
          </a:prstGeom>
          <a:noFill/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839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4806D-FB36-4566-9E90-6CC44D24413C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02/06/2020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Région Bretagne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09AB2-A2B1-43DD-BEC6-A0714200A03C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270356"/>
          </a:xfrm>
          <a:prstGeom prst="rect">
            <a:avLst/>
          </a:prstGeom>
        </p:spPr>
      </p:pic>
      <p:sp>
        <p:nvSpPr>
          <p:cNvPr id="7" name="Rectangle à coins arrondis 6"/>
          <p:cNvSpPr/>
          <p:nvPr/>
        </p:nvSpPr>
        <p:spPr>
          <a:xfrm>
            <a:off x="2993367" y="2486650"/>
            <a:ext cx="1431984" cy="347472"/>
          </a:xfrm>
          <a:prstGeom prst="roundRect">
            <a:avLst/>
          </a:prstGeom>
          <a:noFill/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Légende encadrée 2 2"/>
          <p:cNvSpPr/>
          <p:nvPr/>
        </p:nvSpPr>
        <p:spPr>
          <a:xfrm flipH="1">
            <a:off x="698740" y="2340044"/>
            <a:ext cx="1723514" cy="41406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83334"/>
              <a:gd name="adj6" fmla="val -32152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dirty="0" smtClean="0"/>
              <a:t>Recherchez votre aide</a:t>
            </a:r>
            <a:endParaRPr lang="fr-FR" sz="1100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2422253" y="4124757"/>
            <a:ext cx="3667995" cy="347472"/>
          </a:xfrm>
          <a:prstGeom prst="roundRect">
            <a:avLst/>
          </a:prstGeom>
          <a:noFill/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Légende encadrée 2 8"/>
          <p:cNvSpPr/>
          <p:nvPr/>
        </p:nvSpPr>
        <p:spPr>
          <a:xfrm flipH="1">
            <a:off x="143774" y="4011060"/>
            <a:ext cx="1723514" cy="41406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83334"/>
              <a:gd name="adj6" fmla="val -32152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dirty="0" smtClean="0"/>
              <a:t>Sélectionnez l’aide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1931825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480" y="0"/>
            <a:ext cx="5529040" cy="6858000"/>
          </a:xfrm>
          <a:prstGeom prst="rect">
            <a:avLst/>
          </a:prstGeom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4806D-FB36-4566-9E90-6CC44D24413C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02/06/2020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Région Bretagne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09AB2-A2B1-43DD-BEC6-A0714200A03C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Légende encadrée 2 6"/>
          <p:cNvSpPr/>
          <p:nvPr/>
        </p:nvSpPr>
        <p:spPr>
          <a:xfrm flipH="1">
            <a:off x="1171275" y="2802302"/>
            <a:ext cx="1723514" cy="923593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77084"/>
              <a:gd name="adj6" fmla="val -3815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dirty="0" smtClean="0"/>
              <a:t>Prenez connaissance des étapes de la demande et des pièces à joindre</a:t>
            </a:r>
            <a:endParaRPr lang="fr-FR" sz="1100" dirty="0"/>
          </a:p>
        </p:txBody>
      </p:sp>
      <p:grpSp>
        <p:nvGrpSpPr>
          <p:cNvPr id="11" name="Groupe 10"/>
          <p:cNvGrpSpPr/>
          <p:nvPr/>
        </p:nvGrpSpPr>
        <p:grpSpPr>
          <a:xfrm>
            <a:off x="8860520" y="1656655"/>
            <a:ext cx="2724912" cy="2642616"/>
            <a:chOff x="8860520" y="1656655"/>
            <a:chExt cx="2724912" cy="2642616"/>
          </a:xfrm>
        </p:grpSpPr>
        <p:sp>
          <p:nvSpPr>
            <p:cNvPr id="3" name="Organigramme : Extraire 2"/>
            <p:cNvSpPr/>
            <p:nvPr/>
          </p:nvSpPr>
          <p:spPr>
            <a:xfrm>
              <a:off x="8860520" y="1656655"/>
              <a:ext cx="2724912" cy="2642616"/>
            </a:xfrm>
            <a:prstGeom prst="flowChartExtra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dirty="0" smtClean="0">
                  <a:solidFill>
                    <a:srgbClr val="FF0000"/>
                  </a:solidFill>
                </a:rPr>
                <a:t>Si vous avez sélectionné votre aide sur le site </a:t>
              </a:r>
              <a:r>
                <a:rPr lang="fr-FR" sz="1100" dirty="0" err="1" smtClean="0">
                  <a:solidFill>
                    <a:srgbClr val="FF0000"/>
                  </a:solidFill>
                </a:rPr>
                <a:t>bretagne.bzh</a:t>
              </a:r>
              <a:r>
                <a:rPr lang="fr-FR" sz="1100" dirty="0" smtClean="0">
                  <a:solidFill>
                    <a:srgbClr val="FF0000"/>
                  </a:solidFill>
                </a:rPr>
                <a:t>, vous arrivez directement sur l’écran Préambule après connexion</a:t>
              </a:r>
              <a:endParaRPr lang="fr-FR" sz="1100" dirty="0">
                <a:solidFill>
                  <a:srgbClr val="FF0000"/>
                </a:solidFill>
              </a:endParaRPr>
            </a:p>
          </p:txBody>
        </p:sp>
        <p:grpSp>
          <p:nvGrpSpPr>
            <p:cNvPr id="10" name="Groupe 9"/>
            <p:cNvGrpSpPr/>
            <p:nvPr/>
          </p:nvGrpSpPr>
          <p:grpSpPr>
            <a:xfrm>
              <a:off x="10181629" y="2021708"/>
              <a:ext cx="128016" cy="781242"/>
              <a:chOff x="9477541" y="1400225"/>
              <a:chExt cx="128016" cy="781242"/>
            </a:xfrm>
            <a:solidFill>
              <a:srgbClr val="FF0000"/>
            </a:solidFill>
          </p:grpSpPr>
          <p:sp>
            <p:nvSpPr>
              <p:cNvPr id="8" name="Trapèze 7"/>
              <p:cNvSpPr/>
              <p:nvPr/>
            </p:nvSpPr>
            <p:spPr>
              <a:xfrm flipV="1">
                <a:off x="9477541" y="1400225"/>
                <a:ext cx="128016" cy="640080"/>
              </a:xfrm>
              <a:prstGeom prst="trapezoid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" name="Ellipse 8"/>
              <p:cNvSpPr/>
              <p:nvPr/>
            </p:nvSpPr>
            <p:spPr>
              <a:xfrm>
                <a:off x="9500401" y="2090027"/>
                <a:ext cx="82296" cy="9144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pic>
        <p:nvPicPr>
          <p:cNvPr id="12" name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3865" y="4392638"/>
            <a:ext cx="1765077" cy="894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542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4806D-FB36-4566-9E90-6CC44D24413C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02/06/2020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Région Bretagne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09AB2-A2B1-43DD-BEC6-A0714200A03C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157" cy="6172200"/>
          </a:xfrm>
          <a:prstGeom prst="rect">
            <a:avLst/>
          </a:prstGeom>
        </p:spPr>
      </p:pic>
      <p:sp>
        <p:nvSpPr>
          <p:cNvPr id="7" name="Légende encadrée 2 6"/>
          <p:cNvSpPr/>
          <p:nvPr/>
        </p:nvSpPr>
        <p:spPr>
          <a:xfrm flipH="1">
            <a:off x="255917" y="2966919"/>
            <a:ext cx="1723514" cy="1513641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54592"/>
              <a:gd name="adj6" fmla="val -48769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dirty="0" smtClean="0"/>
              <a:t>Les aides sont conditionnées à des critères d’éligibilité. Si vous ne répondez pas à ces critères vous ne pouvez pas déposer une demande.</a:t>
            </a:r>
            <a:endParaRPr lang="fr-FR" sz="1100" dirty="0"/>
          </a:p>
        </p:txBody>
      </p:sp>
      <p:grpSp>
        <p:nvGrpSpPr>
          <p:cNvPr id="8" name="Groupe 7"/>
          <p:cNvGrpSpPr/>
          <p:nvPr/>
        </p:nvGrpSpPr>
        <p:grpSpPr>
          <a:xfrm>
            <a:off x="8961120" y="2276856"/>
            <a:ext cx="3145536" cy="2944368"/>
            <a:chOff x="9381744" y="2276856"/>
            <a:chExt cx="2724912" cy="2642616"/>
          </a:xfrm>
        </p:grpSpPr>
        <p:sp>
          <p:nvSpPr>
            <p:cNvPr id="9" name="Organigramme : Extraire 8"/>
            <p:cNvSpPr/>
            <p:nvPr/>
          </p:nvSpPr>
          <p:spPr>
            <a:xfrm>
              <a:off x="9381744" y="2276856"/>
              <a:ext cx="2724912" cy="2642616"/>
            </a:xfrm>
            <a:prstGeom prst="flowChartExtra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dirty="0" smtClean="0">
                  <a:solidFill>
                    <a:srgbClr val="FF0000"/>
                  </a:solidFill>
                </a:rPr>
                <a:t>Le fait de remplir les conditions d’éligibilité ne garantit pas l’octroi de l’aide ; d’autres critères sont pris en compte à l’</a:t>
              </a:r>
              <a:r>
                <a:rPr lang="fr-FR" sz="1100" dirty="0" err="1" smtClean="0">
                  <a:solidFill>
                    <a:srgbClr val="FF0000"/>
                  </a:solidFill>
                </a:rPr>
                <a:t>instuction</a:t>
              </a:r>
              <a:r>
                <a:rPr lang="fr-FR" sz="1100" dirty="0" smtClean="0">
                  <a:solidFill>
                    <a:srgbClr val="FF0000"/>
                  </a:solidFill>
                </a:rPr>
                <a:t> de la demande</a:t>
              </a:r>
              <a:endParaRPr lang="fr-FR" sz="1100" dirty="0">
                <a:solidFill>
                  <a:srgbClr val="FF0000"/>
                </a:solidFill>
              </a:endParaRPr>
            </a:p>
          </p:txBody>
        </p:sp>
        <p:grpSp>
          <p:nvGrpSpPr>
            <p:cNvPr id="10" name="Groupe 9"/>
            <p:cNvGrpSpPr/>
            <p:nvPr/>
          </p:nvGrpSpPr>
          <p:grpSpPr>
            <a:xfrm>
              <a:off x="10680192" y="2578299"/>
              <a:ext cx="128016" cy="777240"/>
              <a:chOff x="9976104" y="1956816"/>
              <a:chExt cx="128016" cy="777240"/>
            </a:xfrm>
            <a:solidFill>
              <a:srgbClr val="FF0000"/>
            </a:solidFill>
          </p:grpSpPr>
          <p:sp>
            <p:nvSpPr>
              <p:cNvPr id="11" name="Trapèze 10"/>
              <p:cNvSpPr/>
              <p:nvPr/>
            </p:nvSpPr>
            <p:spPr>
              <a:xfrm flipV="1">
                <a:off x="9976104" y="1956816"/>
                <a:ext cx="128016" cy="640080"/>
              </a:xfrm>
              <a:prstGeom prst="trapezoid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2" name="Ellipse 11"/>
              <p:cNvSpPr/>
              <p:nvPr/>
            </p:nvSpPr>
            <p:spPr>
              <a:xfrm>
                <a:off x="9994392" y="2642616"/>
                <a:ext cx="82296" cy="9144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86916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4806D-FB36-4566-9E90-6CC44D24413C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02/06/2020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Région Bretagne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09AB2-A2B1-43DD-BEC6-A0714200A03C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74563" cy="6227064"/>
          </a:xfrm>
          <a:prstGeom prst="rect">
            <a:avLst/>
          </a:prstGeom>
        </p:spPr>
      </p:pic>
      <p:sp>
        <p:nvSpPr>
          <p:cNvPr id="9" name="Légende encadrée 2 8"/>
          <p:cNvSpPr/>
          <p:nvPr/>
        </p:nvSpPr>
        <p:spPr>
          <a:xfrm flipH="1">
            <a:off x="255916" y="2966919"/>
            <a:ext cx="1801483" cy="1842825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1423"/>
              <a:gd name="adj6" fmla="val -35572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dirty="0" smtClean="0"/>
              <a:t>Si vous représentez une personne morale (entreprise, association, organisme public …) vous devez renseigner les données de la structure telles qu’elles figurent sur les documents officiels (</a:t>
            </a:r>
            <a:r>
              <a:rPr lang="fr-FR" sz="1100" dirty="0" err="1" smtClean="0"/>
              <a:t>Kbis</a:t>
            </a:r>
            <a:r>
              <a:rPr lang="fr-FR" sz="1100" dirty="0" smtClean="0"/>
              <a:t>, statuts).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3673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4806D-FB36-4566-9E90-6CC44D24413C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02/06/2020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Région Bretagne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09AB2-A2B1-43DD-BEC6-A0714200A03C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81283" cy="6199632"/>
          </a:xfrm>
          <a:prstGeom prst="rect">
            <a:avLst/>
          </a:prstGeom>
        </p:spPr>
      </p:pic>
      <p:sp>
        <p:nvSpPr>
          <p:cNvPr id="7" name="Légende encadrée 2 6"/>
          <p:cNvSpPr/>
          <p:nvPr/>
        </p:nvSpPr>
        <p:spPr>
          <a:xfrm flipH="1">
            <a:off x="255913" y="3438144"/>
            <a:ext cx="1801483" cy="1664208"/>
          </a:xfrm>
          <a:prstGeom prst="borderCallout2">
            <a:avLst>
              <a:gd name="adj1" fmla="val 18750"/>
              <a:gd name="adj2" fmla="val -8333"/>
              <a:gd name="adj3" fmla="val -5103"/>
              <a:gd name="adj4" fmla="val -66918"/>
              <a:gd name="adj5" fmla="val -3788"/>
              <a:gd name="adj6" fmla="val -174142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dirty="0" smtClean="0"/>
              <a:t>Utilisez la zone de recherche pour trouver votre adresse dans la base nationale afin de renseigner automatiquement l’adresse selon la norme postale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3244521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4806D-FB36-4566-9E90-6CC44D24413C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02/06/2020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Région Bretagne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09AB2-A2B1-43DD-BEC6-A0714200A03C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38499" cy="6382512"/>
          </a:xfrm>
          <a:prstGeom prst="rect">
            <a:avLst/>
          </a:prstGeom>
        </p:spPr>
      </p:pic>
      <p:sp>
        <p:nvSpPr>
          <p:cNvPr id="7" name="Légende encadrée 2 6"/>
          <p:cNvSpPr/>
          <p:nvPr/>
        </p:nvSpPr>
        <p:spPr>
          <a:xfrm flipH="1">
            <a:off x="228481" y="2359152"/>
            <a:ext cx="1801483" cy="1664208"/>
          </a:xfrm>
          <a:prstGeom prst="borderCallout2">
            <a:avLst>
              <a:gd name="adj1" fmla="val 18750"/>
              <a:gd name="adj2" fmla="val -8333"/>
              <a:gd name="adj3" fmla="val 15776"/>
              <a:gd name="adj4" fmla="val -57782"/>
              <a:gd name="adj5" fmla="val 33575"/>
              <a:gd name="adj6" fmla="val -8227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dirty="0" smtClean="0"/>
              <a:t>Renseignez ici les informations du représentant légal. Si vous n’êtes pas ce représentant, vous ne devez pas saisir vos coordonnées ici.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4109381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ThèmeCRB">
  <a:themeElements>
    <a:clrScheme name="Région bretagne">
      <a:dk1>
        <a:sysClr val="windowText" lastClr="000000"/>
      </a:dk1>
      <a:lt1>
        <a:sysClr val="window" lastClr="FFFFFF"/>
      </a:lt1>
      <a:dk2>
        <a:srgbClr val="C38C7D"/>
      </a:dk2>
      <a:lt2>
        <a:srgbClr val="E1B482"/>
      </a:lt2>
      <a:accent1>
        <a:srgbClr val="F0DC69"/>
      </a:accent1>
      <a:accent2>
        <a:srgbClr val="BEC88C"/>
      </a:accent2>
      <a:accent3>
        <a:srgbClr val="8CB9C8"/>
      </a:accent3>
      <a:accent4>
        <a:srgbClr val="A5B4D7"/>
      </a:accent4>
      <a:accent5>
        <a:srgbClr val="7D7D82"/>
      </a:accent5>
      <a:accent6>
        <a:srgbClr val="BE8CA5"/>
      </a:accent6>
      <a:hlink>
        <a:srgbClr val="FFFFFF"/>
      </a:hlink>
      <a:folHlink>
        <a:srgbClr val="000000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aporama 4_3.potx" id="{438A056D-9C68-4FF9-9C3F-10680DFE3A52}" vid="{BEF998E3-DB87-485E-BCD2-E7A1533E03FD}"/>
    </a:ext>
  </a:extLst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diaporama_4_3_2018-11-26_10-28-17_126</Template>
  <TotalTime>209</TotalTime>
  <Words>426</Words>
  <Application>Microsoft Office PowerPoint</Application>
  <PresentationFormat>Grand écran</PresentationFormat>
  <Paragraphs>71</Paragraphs>
  <Slides>17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Trebuchet MS</vt:lpstr>
      <vt:lpstr>ThèmeCRB</vt:lpstr>
      <vt:lpstr>Conception personnalisée</vt:lpstr>
      <vt:lpstr>Service de dépôt en ligne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Merci de votre attention</vt:lpstr>
    </vt:vector>
  </TitlesOfParts>
  <Company>REGION BRETAGNE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Service de dépôt en ligne</dc:title>
  <dc:creator>CHANTAL PLASSARD</dc:creator>
  <cp:lastModifiedBy>MARYLINE LECOMTE</cp:lastModifiedBy>
  <cp:revision>46</cp:revision>
  <dcterms:created xsi:type="dcterms:W3CDTF">2020-01-29T16:54:35Z</dcterms:created>
  <dcterms:modified xsi:type="dcterms:W3CDTF">2020-06-02T06:58:07Z</dcterms:modified>
</cp:coreProperties>
</file>