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57" r:id="rId5"/>
    <p:sldId id="258" r:id="rId6"/>
    <p:sldId id="259" r:id="rId7"/>
    <p:sldId id="260" r:id="rId8"/>
    <p:sldId id="261" r:id="rId9"/>
    <p:sldId id="262" r:id="rId10"/>
    <p:sldId id="263" r:id="rId11"/>
    <p:sldId id="264"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115" d="100"/>
          <a:sy n="115" d="100"/>
        </p:scale>
        <p:origin x="4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F0FCB6A6-7FF3-41E1-8E94-92D552319C64}"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317120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0FCB6A6-7FF3-41E1-8E94-92D552319C64}"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372312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0FCB6A6-7FF3-41E1-8E94-92D552319C64}"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223279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0FCB6A6-7FF3-41E1-8E94-92D552319C64}"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222526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F0FCB6A6-7FF3-41E1-8E94-92D552319C64}" type="datetimeFigureOut">
              <a:rPr lang="fr-FR" smtClean="0"/>
              <a:t>14/12/2021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353294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0FCB6A6-7FF3-41E1-8E94-92D552319C64}" type="datetimeFigureOut">
              <a:rPr lang="fr-FR" smtClean="0"/>
              <a:t>14/12/2021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320041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0FCB6A6-7FF3-41E1-8E94-92D552319C64}" type="datetimeFigureOut">
              <a:rPr lang="fr-FR" smtClean="0"/>
              <a:t>14/12/2021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348864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0FCB6A6-7FF3-41E1-8E94-92D552319C64}" type="datetimeFigureOut">
              <a:rPr lang="fr-FR" smtClean="0"/>
              <a:t>14/12/2021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2565030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FCB6A6-7FF3-41E1-8E94-92D552319C64}" type="datetimeFigureOut">
              <a:rPr lang="fr-FR" smtClean="0"/>
              <a:t>14/12/2021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402647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0FCB6A6-7FF3-41E1-8E94-92D552319C64}" type="datetimeFigureOut">
              <a:rPr lang="fr-FR" smtClean="0"/>
              <a:t>14/12/2021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375340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0FCB6A6-7FF3-41E1-8E94-92D552319C64}" type="datetimeFigureOut">
              <a:rPr lang="fr-FR" smtClean="0"/>
              <a:t>14/12/2021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02E4EF-90AA-4F27-B1D3-316F497ED11E}" type="slidenum">
              <a:rPr lang="fr-FR" smtClean="0"/>
              <a:t>‹N°›</a:t>
            </a:fld>
            <a:endParaRPr lang="fr-FR"/>
          </a:p>
        </p:txBody>
      </p:sp>
    </p:spTree>
    <p:extLst>
      <p:ext uri="{BB962C8B-B14F-4D97-AF65-F5344CB8AC3E}">
        <p14:creationId xmlns:p14="http://schemas.microsoft.com/office/powerpoint/2010/main" val="61964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CB6A6-7FF3-41E1-8E94-92D552319C64}" type="datetimeFigureOut">
              <a:rPr lang="fr-FR" smtClean="0"/>
              <a:t>14/12/2021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2E4EF-90AA-4F27-B1D3-316F497ED11E}" type="slidenum">
              <a:rPr lang="fr-FR" smtClean="0"/>
              <a:t>‹N°›</a:t>
            </a:fld>
            <a:endParaRPr lang="fr-FR"/>
          </a:p>
        </p:txBody>
      </p:sp>
    </p:spTree>
    <p:extLst>
      <p:ext uri="{BB962C8B-B14F-4D97-AF65-F5344CB8AC3E}">
        <p14:creationId xmlns:p14="http://schemas.microsoft.com/office/powerpoint/2010/main" val="937284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4800" b="1" dirty="0" smtClean="0"/>
              <a:t>PROJETS RETENUS POUR UN SOUTIEN </a:t>
            </a:r>
            <a:endParaRPr lang="fr-FR" sz="4800" b="1" dirty="0"/>
          </a:p>
        </p:txBody>
      </p:sp>
      <p:pic>
        <p:nvPicPr>
          <p:cNvPr id="4" name="Image 3"/>
          <p:cNvPicPr>
            <a:picLocks noChangeAspect="1"/>
          </p:cNvPicPr>
          <p:nvPr/>
        </p:nvPicPr>
        <p:blipFill rotWithShape="1">
          <a:blip r:embed="rId2"/>
          <a:srcRect b="36735"/>
          <a:stretch/>
        </p:blipFill>
        <p:spPr>
          <a:xfrm>
            <a:off x="3627120" y="4067311"/>
            <a:ext cx="5124994" cy="1523591"/>
          </a:xfrm>
          <a:prstGeom prst="rect">
            <a:avLst/>
          </a:prstGeom>
        </p:spPr>
      </p:pic>
    </p:spTree>
    <p:extLst>
      <p:ext uri="{BB962C8B-B14F-4D97-AF65-F5344CB8AC3E}">
        <p14:creationId xmlns:p14="http://schemas.microsoft.com/office/powerpoint/2010/main" val="308104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5793" y="2096589"/>
            <a:ext cx="5608320" cy="4351338"/>
          </a:xfrm>
        </p:spPr>
        <p:txBody>
          <a:bodyPr>
            <a:normAutofit/>
          </a:bodyPr>
          <a:lstStyle/>
          <a:p>
            <a:pPr marL="0" indent="0">
              <a:buNone/>
            </a:pPr>
            <a:endParaRPr lang="fr-FR" dirty="0"/>
          </a:p>
          <a:p>
            <a:pPr marL="0" indent="0">
              <a:buNone/>
            </a:pPr>
            <a:r>
              <a:rPr lang="fr-FR" sz="2400" dirty="0" smtClean="0"/>
              <a:t>La forêt-jardin gourmande objet du présent projet sera composée d’essences locales et autochtones, donc adaptées au climat, mais aussi d’essences sélectionnées selon leurs caractéristiques écologiques pour être adaptées au milieu. Elle sera mise en </a:t>
            </a:r>
            <a:r>
              <a:rPr lang="fr-FR" sz="2400" dirty="0" err="1" smtClean="0"/>
              <a:t>oeuvre</a:t>
            </a:r>
            <a:r>
              <a:rPr lang="fr-FR" sz="2400" dirty="0" smtClean="0"/>
              <a:t> à la fois par un éco-paysagiste (environ la moitié des plantations) et par la population lors de chantiers participatifs.</a:t>
            </a:r>
          </a:p>
          <a:p>
            <a:pPr marL="0" indent="0">
              <a:buNone/>
            </a:pPr>
            <a:endParaRPr lang="fr-FR" sz="2400" dirty="0"/>
          </a:p>
          <a:p>
            <a:pPr marL="0" indent="0">
              <a:buNone/>
            </a:pPr>
            <a:endParaRPr lang="fr-FR" dirty="0"/>
          </a:p>
        </p:txBody>
      </p:sp>
      <p:sp>
        <p:nvSpPr>
          <p:cNvPr id="5" name="Rectangle 4"/>
          <p:cNvSpPr/>
          <p:nvPr/>
        </p:nvSpPr>
        <p:spPr>
          <a:xfrm>
            <a:off x="6234113" y="576367"/>
            <a:ext cx="4547098" cy="1631216"/>
          </a:xfrm>
          <a:prstGeom prst="rect">
            <a:avLst/>
          </a:prstGeom>
          <a:solidFill>
            <a:schemeClr val="accent6">
              <a:lumMod val="40000"/>
              <a:lumOff val="60000"/>
            </a:schemeClr>
          </a:solidFill>
        </p:spPr>
        <p:txBody>
          <a:bodyPr wrap="square">
            <a:spAutoFit/>
          </a:bodyPr>
          <a:lstStyle/>
          <a:p>
            <a:pPr lvl="0"/>
            <a:r>
              <a:rPr lang="fr-FR" sz="2000" dirty="0">
                <a:solidFill>
                  <a:prstClr val="black"/>
                </a:solidFill>
              </a:rPr>
              <a:t>création dans le centre-bourg de Saint-Samson-sur-Rance d’une forêt urbaine à vocation nourricière et pédagogique à l’emplacement d’un espace vert communal inutilisé.</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p:cNvPicPr>
            <a:picLocks noChangeAspect="1"/>
          </p:cNvPicPr>
          <p:nvPr/>
        </p:nvPicPr>
        <p:blipFill>
          <a:blip r:embed="rId2"/>
          <a:stretch>
            <a:fillRect/>
          </a:stretch>
        </p:blipFill>
        <p:spPr>
          <a:xfrm>
            <a:off x="6336754" y="2360726"/>
            <a:ext cx="3541853" cy="3352800"/>
          </a:xfrm>
          <a:prstGeom prst="rect">
            <a:avLst/>
          </a:prstGeom>
        </p:spPr>
      </p:pic>
      <p:pic>
        <p:nvPicPr>
          <p:cNvPr id="6" name="Image 5"/>
          <p:cNvPicPr>
            <a:picLocks noChangeAspect="1"/>
          </p:cNvPicPr>
          <p:nvPr/>
        </p:nvPicPr>
        <p:blipFill>
          <a:blip r:embed="rId3"/>
          <a:stretch>
            <a:fillRect/>
          </a:stretch>
        </p:blipFill>
        <p:spPr>
          <a:xfrm>
            <a:off x="9274739" y="4561525"/>
            <a:ext cx="2737370" cy="2065697"/>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79" y="536547"/>
            <a:ext cx="4714875" cy="1466850"/>
          </a:xfrm>
          <a:prstGeom prst="rect">
            <a:avLst/>
          </a:prstGeom>
        </p:spPr>
      </p:pic>
    </p:spTree>
    <p:extLst>
      <p:ext uri="{BB962C8B-B14F-4D97-AF65-F5344CB8AC3E}">
        <p14:creationId xmlns:p14="http://schemas.microsoft.com/office/powerpoint/2010/main" val="4260764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t>Commune de </a:t>
            </a:r>
            <a:r>
              <a:rPr lang="fr-FR" sz="3600" b="1" dirty="0" err="1" smtClean="0"/>
              <a:t>Gouesnou</a:t>
            </a:r>
            <a:r>
              <a:rPr lang="fr-FR" sz="3600" b="1" dirty="0" smtClean="0"/>
              <a:t> </a:t>
            </a:r>
            <a:r>
              <a:rPr lang="fr-FR" sz="3600" b="1" dirty="0"/>
              <a:t>« Les jardins et vergers partagés de </a:t>
            </a:r>
            <a:r>
              <a:rPr lang="fr-FR" sz="3600" b="1" dirty="0" err="1"/>
              <a:t>Gouesnou</a:t>
            </a:r>
            <a:r>
              <a:rPr lang="fr-FR" sz="3600" b="1" dirty="0"/>
              <a:t> </a:t>
            </a:r>
            <a:r>
              <a:rPr lang="fr-FR" sz="3600" b="1" dirty="0" smtClean="0"/>
              <a:t>»</a:t>
            </a:r>
            <a:endParaRPr lang="fr-FR" sz="3600" b="1" dirty="0"/>
          </a:p>
        </p:txBody>
      </p:sp>
      <p:sp>
        <p:nvSpPr>
          <p:cNvPr id="3" name="Espace réservé du contenu 2"/>
          <p:cNvSpPr>
            <a:spLocks noGrp="1"/>
          </p:cNvSpPr>
          <p:nvPr>
            <p:ph idx="1"/>
          </p:nvPr>
        </p:nvSpPr>
        <p:spPr>
          <a:xfrm>
            <a:off x="422868" y="1658418"/>
            <a:ext cx="5673132" cy="2595650"/>
          </a:xfrm>
        </p:spPr>
        <p:txBody>
          <a:bodyPr>
            <a:noAutofit/>
          </a:bodyPr>
          <a:lstStyle/>
          <a:p>
            <a:pPr marL="0" indent="0">
              <a:buNone/>
            </a:pPr>
            <a:r>
              <a:rPr lang="fr-FR" sz="1000" b="1" dirty="0">
                <a:latin typeface="Arial" panose="020B0604020202020204" pitchFamily="34" charset="0"/>
                <a:cs typeface="Arial" panose="020B0604020202020204" pitchFamily="34" charset="0"/>
              </a:rPr>
              <a:t>Objectifs du projet et résultats attendus </a:t>
            </a:r>
            <a:r>
              <a:rPr lang="fr-FR" sz="1000" b="1" dirty="0" smtClean="0">
                <a:latin typeface="Arial" panose="020B0604020202020204" pitchFamily="34" charset="0"/>
                <a:cs typeface="Arial" panose="020B0604020202020204" pitchFamily="34" charset="0"/>
              </a:rPr>
              <a:t>(Le </a:t>
            </a:r>
            <a:r>
              <a:rPr lang="fr-FR" sz="1000" b="1" dirty="0">
                <a:latin typeface="Arial" panose="020B0604020202020204" pitchFamily="34" charset="0"/>
                <a:cs typeface="Arial" panose="020B0604020202020204" pitchFamily="34" charset="0"/>
              </a:rPr>
              <a:t>projet </a:t>
            </a:r>
            <a:r>
              <a:rPr lang="fr-FR" sz="1000" b="1" dirty="0" smtClean="0">
                <a:latin typeface="Arial" panose="020B0604020202020204" pitchFamily="34" charset="0"/>
                <a:cs typeface="Arial" panose="020B0604020202020204" pitchFamily="34" charset="0"/>
              </a:rPr>
              <a:t>:</a:t>
            </a:r>
            <a:endParaRPr lang="fr-FR" sz="1000" b="1" dirty="0">
              <a:latin typeface="Arial" panose="020B0604020202020204" pitchFamily="34" charset="0"/>
              <a:cs typeface="Arial" panose="020B0604020202020204" pitchFamily="34" charset="0"/>
            </a:endParaRPr>
          </a:p>
          <a:p>
            <a:r>
              <a:rPr lang="fr-FR" sz="1000" b="1" dirty="0">
                <a:latin typeface="Arial" panose="020B0604020202020204" pitchFamily="34" charset="0"/>
                <a:cs typeface="Arial" panose="020B0604020202020204" pitchFamily="34" charset="0"/>
              </a:rPr>
              <a:t>Biodiversité :</a:t>
            </a:r>
          </a:p>
          <a:p>
            <a:pPr marL="0" indent="0">
              <a:buNone/>
            </a:pPr>
            <a:r>
              <a:rPr lang="fr-FR" sz="1000" b="1" dirty="0">
                <a:latin typeface="Arial" panose="020B0604020202020204" pitchFamily="34" charset="0"/>
                <a:cs typeface="Arial" panose="020B0604020202020204" pitchFamily="34" charset="0"/>
              </a:rPr>
              <a:t>- Répondre aux défis du changement climatique et de l’érosion de la biodiversité </a:t>
            </a:r>
          </a:p>
          <a:p>
            <a:pPr marL="0" indent="0">
              <a:buNone/>
            </a:pPr>
            <a:r>
              <a:rPr lang="fr-FR" sz="1000" b="1" dirty="0">
                <a:latin typeface="Arial" panose="020B0604020202020204" pitchFamily="34" charset="0"/>
                <a:cs typeface="Arial" panose="020B0604020202020204" pitchFamily="34" charset="0"/>
              </a:rPr>
              <a:t>- </a:t>
            </a:r>
            <a:r>
              <a:rPr lang="fr-FR" sz="1000" b="1" dirty="0" smtClean="0">
                <a:latin typeface="Arial" panose="020B0604020202020204" pitchFamily="34" charset="0"/>
                <a:cs typeface="Arial" panose="020B0604020202020204" pitchFamily="34" charset="0"/>
              </a:rPr>
              <a:t>Mettre </a:t>
            </a:r>
            <a:r>
              <a:rPr lang="fr-FR" sz="1000" b="1" dirty="0">
                <a:latin typeface="Arial" panose="020B0604020202020204" pitchFamily="34" charset="0"/>
                <a:cs typeface="Arial" panose="020B0604020202020204" pitchFamily="34" charset="0"/>
              </a:rPr>
              <a:t>en lumière le rôle des arbres qui représentent des puits de carbone sur lequel nous pouvons agir ;</a:t>
            </a:r>
          </a:p>
          <a:p>
            <a:pPr marL="0" indent="0">
              <a:buNone/>
            </a:pPr>
            <a:r>
              <a:rPr lang="fr-FR" sz="1000" b="1" dirty="0">
                <a:latin typeface="Arial" panose="020B0604020202020204" pitchFamily="34" charset="0"/>
                <a:cs typeface="Arial" panose="020B0604020202020204" pitchFamily="34" charset="0"/>
              </a:rPr>
              <a:t>- Participer à l'esthétique et aux fonctions de la ville de demain ;</a:t>
            </a:r>
          </a:p>
          <a:p>
            <a:pPr marL="0" indent="0">
              <a:buNone/>
            </a:pPr>
            <a:r>
              <a:rPr lang="fr-FR" sz="1000" b="1" dirty="0">
                <a:latin typeface="Arial" panose="020B0604020202020204" pitchFamily="34" charset="0"/>
                <a:cs typeface="Arial" panose="020B0604020202020204" pitchFamily="34" charset="0"/>
              </a:rPr>
              <a:t>- Développer et équilibrer la couverture végétale sur l’ensemble de la ville.</a:t>
            </a:r>
          </a:p>
          <a:p>
            <a:r>
              <a:rPr lang="fr-FR" sz="1000" b="1" dirty="0" smtClean="0">
                <a:latin typeface="Arial" panose="020B0604020202020204" pitchFamily="34" charset="0"/>
                <a:cs typeface="Arial" panose="020B0604020202020204" pitchFamily="34" charset="0"/>
              </a:rPr>
              <a:t>Social </a:t>
            </a:r>
            <a:r>
              <a:rPr lang="fr-FR" sz="1000" b="1" dirty="0">
                <a:latin typeface="Arial" panose="020B0604020202020204" pitchFamily="34" charset="0"/>
                <a:cs typeface="Arial" panose="020B0604020202020204" pitchFamily="34" charset="0"/>
              </a:rPr>
              <a:t>et pédagogique:</a:t>
            </a:r>
          </a:p>
          <a:p>
            <a:pPr marL="0" indent="0">
              <a:buNone/>
            </a:pPr>
            <a:r>
              <a:rPr lang="fr-FR" sz="1000" b="1" dirty="0">
                <a:latin typeface="Arial" panose="020B0604020202020204" pitchFamily="34" charset="0"/>
                <a:cs typeface="Arial" panose="020B0604020202020204" pitchFamily="34" charset="0"/>
              </a:rPr>
              <a:t>- Favoriser le lien social, les rencontres, l’apprentissage et la transmission des savoirs ;</a:t>
            </a:r>
          </a:p>
          <a:p>
            <a:pPr marL="0" indent="0">
              <a:buNone/>
            </a:pPr>
            <a:r>
              <a:rPr lang="fr-FR" sz="1000" b="1" dirty="0">
                <a:latin typeface="Arial" panose="020B0604020202020204" pitchFamily="34" charset="0"/>
                <a:cs typeface="Arial" panose="020B0604020202020204" pitchFamily="34" charset="0"/>
              </a:rPr>
              <a:t>- Etre un support pour conduire des activités d'éducation à l'environnement ;</a:t>
            </a:r>
          </a:p>
          <a:p>
            <a:pPr marL="0" indent="0">
              <a:buNone/>
            </a:pPr>
            <a:r>
              <a:rPr lang="fr-FR" sz="1000" b="1" dirty="0">
                <a:latin typeface="Arial" panose="020B0604020202020204" pitchFamily="34" charset="0"/>
                <a:cs typeface="Arial" panose="020B0604020202020204" pitchFamily="34" charset="0"/>
              </a:rPr>
              <a:t>- Proposer des espaces de bien-être ;</a:t>
            </a:r>
          </a:p>
          <a:p>
            <a:r>
              <a:rPr lang="fr-FR" sz="1000" b="1" dirty="0" smtClean="0">
                <a:latin typeface="Arial" panose="020B0604020202020204" pitchFamily="34" charset="0"/>
                <a:cs typeface="Arial" panose="020B0604020202020204" pitchFamily="34" charset="0"/>
              </a:rPr>
              <a:t>Alimentaire </a:t>
            </a:r>
            <a:r>
              <a:rPr lang="fr-FR" sz="1000" b="1" dirty="0">
                <a:latin typeface="Arial" panose="020B0604020202020204" pitchFamily="34" charset="0"/>
                <a:cs typeface="Arial" panose="020B0604020202020204" pitchFamily="34" charset="0"/>
              </a:rPr>
              <a:t>:</a:t>
            </a:r>
          </a:p>
          <a:p>
            <a:pPr marL="0" indent="0">
              <a:buNone/>
            </a:pPr>
            <a:r>
              <a:rPr lang="fr-FR" sz="1000" b="1" dirty="0">
                <a:latin typeface="Arial" panose="020B0604020202020204" pitchFamily="34" charset="0"/>
                <a:cs typeface="Arial" panose="020B0604020202020204" pitchFamily="34" charset="0"/>
              </a:rPr>
              <a:t>- Donner une place aux arbres fruitiers ;</a:t>
            </a:r>
          </a:p>
          <a:p>
            <a:pPr marL="0" indent="0">
              <a:buNone/>
            </a:pPr>
            <a:r>
              <a:rPr lang="fr-FR" sz="1000" b="1" dirty="0">
                <a:latin typeface="Arial" panose="020B0604020202020204" pitchFamily="34" charset="0"/>
                <a:cs typeface="Arial" panose="020B0604020202020204" pitchFamily="34" charset="0"/>
              </a:rPr>
              <a:t>- Progresser sur la résilience alimentaire.</a:t>
            </a:r>
          </a:p>
        </p:txBody>
      </p:sp>
      <p:sp>
        <p:nvSpPr>
          <p:cNvPr id="4" name="Rectangle 3"/>
          <p:cNvSpPr/>
          <p:nvPr/>
        </p:nvSpPr>
        <p:spPr>
          <a:xfrm>
            <a:off x="6610476" y="1185138"/>
            <a:ext cx="4850674" cy="5632311"/>
          </a:xfrm>
          <a:prstGeom prst="rect">
            <a:avLst/>
          </a:prstGeom>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Résultats attendus en terme de nombre de personnes touchées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Participation de 45-50 élèves des trois écoles de la Ville de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Gouesnou</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Contribution de 15-</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20personnes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bénévoles issues du tissu associatif local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- 100 personnes grand public lors de journées découvertes des jardins et vergers partagés.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Résultats attendus sous l’angle environnemental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Plantation de 75 arbres, dont des arbres fruitiers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Plants forestiers pour les limites d’environ 50 unités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Favoriser la biodiversité grâce aux arbres qui y sont plantés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Offrir un support de vie à une petite faune (pollinisateur, auxiliaire des jardins,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Valoriser le paysage local et mise en valeur de la végétation dans l'environnement minéral du bâti et de la voirie.</a:t>
            </a:r>
          </a:p>
        </p:txBody>
      </p:sp>
      <p:pic>
        <p:nvPicPr>
          <p:cNvPr id="5" name="Image 4"/>
          <p:cNvPicPr>
            <a:picLocks noChangeAspect="1"/>
          </p:cNvPicPr>
          <p:nvPr/>
        </p:nvPicPr>
        <p:blipFill>
          <a:blip r:embed="rId2"/>
          <a:stretch>
            <a:fillRect/>
          </a:stretch>
        </p:blipFill>
        <p:spPr>
          <a:xfrm>
            <a:off x="3259434" y="4316438"/>
            <a:ext cx="3085840" cy="2461846"/>
          </a:xfrm>
          <a:prstGeom prst="rect">
            <a:avLst/>
          </a:prstGeom>
        </p:spPr>
      </p:pic>
    </p:spTree>
    <p:extLst>
      <p:ext uri="{BB962C8B-B14F-4D97-AF65-F5344CB8AC3E}">
        <p14:creationId xmlns:p14="http://schemas.microsoft.com/office/powerpoint/2010/main" val="1505718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7" name="Espace réservé du contenu 6"/>
          <p:cNvPicPr>
            <a:picLocks noGrp="1" noChangeAspect="1"/>
          </p:cNvPicPr>
          <p:nvPr>
            <p:ph idx="1"/>
          </p:nvPr>
        </p:nvPicPr>
        <p:blipFill>
          <a:blip r:embed="rId2"/>
          <a:stretch>
            <a:fillRect/>
          </a:stretch>
        </p:blipFill>
        <p:spPr>
          <a:xfrm>
            <a:off x="3205114" y="507507"/>
            <a:ext cx="4389870" cy="837786"/>
          </a:xfrm>
          <a:prstGeom prst="rect">
            <a:avLst/>
          </a:prstGeom>
        </p:spPr>
      </p:pic>
      <p:pic>
        <p:nvPicPr>
          <p:cNvPr id="6" name="Image 5"/>
          <p:cNvPicPr>
            <a:picLocks noChangeAspect="1"/>
          </p:cNvPicPr>
          <p:nvPr/>
        </p:nvPicPr>
        <p:blipFill>
          <a:blip r:embed="rId3"/>
          <a:stretch>
            <a:fillRect/>
          </a:stretch>
        </p:blipFill>
        <p:spPr>
          <a:xfrm>
            <a:off x="-63920" y="0"/>
            <a:ext cx="3269034" cy="3501006"/>
          </a:xfrm>
          <a:prstGeom prst="rect">
            <a:avLst/>
          </a:prstGeom>
        </p:spPr>
      </p:pic>
      <p:pic>
        <p:nvPicPr>
          <p:cNvPr id="9" name="Image 8"/>
          <p:cNvPicPr>
            <a:picLocks noChangeAspect="1"/>
          </p:cNvPicPr>
          <p:nvPr/>
        </p:nvPicPr>
        <p:blipFill>
          <a:blip r:embed="rId4"/>
          <a:stretch>
            <a:fillRect/>
          </a:stretch>
        </p:blipFill>
        <p:spPr>
          <a:xfrm>
            <a:off x="7673021" y="90518"/>
            <a:ext cx="4364356" cy="4321226"/>
          </a:xfrm>
          <a:prstGeom prst="rect">
            <a:avLst/>
          </a:prstGeom>
        </p:spPr>
      </p:pic>
      <p:pic>
        <p:nvPicPr>
          <p:cNvPr id="10" name="Image 9"/>
          <p:cNvPicPr>
            <a:picLocks noChangeAspect="1"/>
          </p:cNvPicPr>
          <p:nvPr/>
        </p:nvPicPr>
        <p:blipFill>
          <a:blip r:embed="rId5"/>
          <a:stretch>
            <a:fillRect/>
          </a:stretch>
        </p:blipFill>
        <p:spPr>
          <a:xfrm>
            <a:off x="290810" y="3571752"/>
            <a:ext cx="5548491" cy="3286248"/>
          </a:xfrm>
          <a:prstGeom prst="rect">
            <a:avLst/>
          </a:prstGeom>
        </p:spPr>
      </p:pic>
      <p:pic>
        <p:nvPicPr>
          <p:cNvPr id="11" name="Image 10"/>
          <p:cNvPicPr>
            <a:picLocks noChangeAspect="1"/>
          </p:cNvPicPr>
          <p:nvPr/>
        </p:nvPicPr>
        <p:blipFill>
          <a:blip r:embed="rId6"/>
          <a:stretch>
            <a:fillRect/>
          </a:stretch>
        </p:blipFill>
        <p:spPr>
          <a:xfrm>
            <a:off x="6096000" y="3836935"/>
            <a:ext cx="5656870" cy="3299841"/>
          </a:xfrm>
          <a:prstGeom prst="rect">
            <a:avLst/>
          </a:prstGeom>
        </p:spPr>
      </p:pic>
      <p:pic>
        <p:nvPicPr>
          <p:cNvPr id="13" name="Image 12"/>
          <p:cNvPicPr>
            <a:picLocks noChangeAspect="1"/>
          </p:cNvPicPr>
          <p:nvPr/>
        </p:nvPicPr>
        <p:blipFill>
          <a:blip r:embed="rId7"/>
          <a:stretch>
            <a:fillRect/>
          </a:stretch>
        </p:blipFill>
        <p:spPr>
          <a:xfrm>
            <a:off x="2100430" y="2415879"/>
            <a:ext cx="5494554" cy="695864"/>
          </a:xfrm>
          <a:prstGeom prst="rect">
            <a:avLst/>
          </a:prstGeom>
        </p:spPr>
      </p:pic>
    </p:spTree>
    <p:extLst>
      <p:ext uri="{BB962C8B-B14F-4D97-AF65-F5344CB8AC3E}">
        <p14:creationId xmlns:p14="http://schemas.microsoft.com/office/powerpoint/2010/main" val="4236664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345" y="-232911"/>
            <a:ext cx="10515600" cy="1325563"/>
          </a:xfrm>
        </p:spPr>
        <p:txBody>
          <a:bodyPr/>
          <a:lstStyle/>
          <a:p>
            <a:r>
              <a:rPr lang="fr-FR" dirty="0" err="1" smtClean="0"/>
              <a:t>Clim’Actions</a:t>
            </a:r>
            <a:endParaRPr lang="fr-FR" dirty="0"/>
          </a:p>
        </p:txBody>
      </p:sp>
      <p:sp>
        <p:nvSpPr>
          <p:cNvPr id="3" name="Espace réservé du contenu 2"/>
          <p:cNvSpPr>
            <a:spLocks noGrp="1"/>
          </p:cNvSpPr>
          <p:nvPr>
            <p:ph idx="1"/>
          </p:nvPr>
        </p:nvSpPr>
        <p:spPr>
          <a:xfrm>
            <a:off x="303708" y="2744408"/>
            <a:ext cx="4349194" cy="4215778"/>
          </a:xfrm>
        </p:spPr>
        <p:txBody>
          <a:bodyPr>
            <a:normAutofit fontScale="62500" lnSpcReduction="20000"/>
          </a:bodyPr>
          <a:lstStyle/>
          <a:p>
            <a:pPr marL="0" indent="0">
              <a:buNone/>
            </a:pPr>
            <a:r>
              <a:rPr lang="fr-FR" dirty="0"/>
              <a:t>- Définir les objectifs de plantations forestières avec les acteurs du territoire</a:t>
            </a:r>
          </a:p>
          <a:p>
            <a:pPr marL="0" indent="0">
              <a:buNone/>
            </a:pPr>
            <a:r>
              <a:rPr lang="fr-FR" dirty="0"/>
              <a:t>- Dérouler la conception technique du projet </a:t>
            </a:r>
          </a:p>
          <a:p>
            <a:r>
              <a:rPr lang="fr-FR" dirty="0"/>
              <a:t>1. Etudes du sol</a:t>
            </a:r>
          </a:p>
          <a:p>
            <a:r>
              <a:rPr lang="fr-FR" dirty="0" smtClean="0"/>
              <a:t>2. </a:t>
            </a:r>
            <a:r>
              <a:rPr lang="fr-FR" dirty="0"/>
              <a:t>inventaire biodiversité (sciences participatives)</a:t>
            </a:r>
          </a:p>
          <a:p>
            <a:r>
              <a:rPr lang="fr-FR" dirty="0" smtClean="0"/>
              <a:t>3. </a:t>
            </a:r>
            <a:r>
              <a:rPr lang="fr-FR" dirty="0"/>
              <a:t>Choix des essences les plus adaptées</a:t>
            </a:r>
          </a:p>
          <a:p>
            <a:r>
              <a:rPr lang="fr-FR" dirty="0" smtClean="0"/>
              <a:t>4</a:t>
            </a:r>
            <a:r>
              <a:rPr lang="fr-FR" dirty="0"/>
              <a:t>. Mise en </a:t>
            </a:r>
            <a:r>
              <a:rPr lang="fr-FR" dirty="0" err="1"/>
              <a:t>oeuvre</a:t>
            </a:r>
            <a:r>
              <a:rPr lang="fr-FR" dirty="0"/>
              <a:t> de la plantation</a:t>
            </a:r>
          </a:p>
          <a:p>
            <a:r>
              <a:rPr lang="fr-FR" dirty="0"/>
              <a:t>5. Mise en </a:t>
            </a:r>
            <a:r>
              <a:rPr lang="fr-FR" dirty="0" err="1"/>
              <a:t>oeuvre</a:t>
            </a:r>
            <a:r>
              <a:rPr lang="fr-FR" dirty="0"/>
              <a:t> des dispositifs de suivi et d'évaluation : séquestration du carbone,</a:t>
            </a:r>
          </a:p>
          <a:p>
            <a:r>
              <a:rPr lang="fr-FR" dirty="0"/>
              <a:t>évolution de la biodiversité...</a:t>
            </a:r>
          </a:p>
          <a:p>
            <a:r>
              <a:rPr lang="fr-FR" dirty="0"/>
              <a:t>6. Mise en </a:t>
            </a:r>
            <a:r>
              <a:rPr lang="fr-FR" dirty="0" err="1"/>
              <a:t>oeuvre</a:t>
            </a:r>
            <a:r>
              <a:rPr lang="fr-FR" dirty="0"/>
              <a:t> des dispositifs d'animations autour du projet : éducation, formation</a:t>
            </a:r>
            <a:r>
              <a:rPr lang="fr-FR" dirty="0" smtClean="0"/>
              <a:t>,</a:t>
            </a:r>
            <a:endParaRPr lang="fr-FR" dirty="0"/>
          </a:p>
        </p:txBody>
      </p:sp>
      <p:pic>
        <p:nvPicPr>
          <p:cNvPr id="4" name="Image 3"/>
          <p:cNvPicPr>
            <a:picLocks noChangeAspect="1"/>
          </p:cNvPicPr>
          <p:nvPr/>
        </p:nvPicPr>
        <p:blipFill>
          <a:blip r:embed="rId2"/>
          <a:stretch>
            <a:fillRect/>
          </a:stretch>
        </p:blipFill>
        <p:spPr>
          <a:xfrm>
            <a:off x="8178846" y="167592"/>
            <a:ext cx="3604659" cy="2167510"/>
          </a:xfrm>
          <a:prstGeom prst="rect">
            <a:avLst/>
          </a:prstGeom>
        </p:spPr>
      </p:pic>
      <p:pic>
        <p:nvPicPr>
          <p:cNvPr id="5" name="Image 4"/>
          <p:cNvPicPr>
            <a:picLocks noChangeAspect="1"/>
          </p:cNvPicPr>
          <p:nvPr/>
        </p:nvPicPr>
        <p:blipFill>
          <a:blip r:embed="rId3"/>
          <a:stretch>
            <a:fillRect/>
          </a:stretch>
        </p:blipFill>
        <p:spPr>
          <a:xfrm>
            <a:off x="4652902" y="2591040"/>
            <a:ext cx="7744104" cy="4369146"/>
          </a:xfrm>
          <a:prstGeom prst="rect">
            <a:avLst/>
          </a:prstGeom>
        </p:spPr>
      </p:pic>
      <p:sp>
        <p:nvSpPr>
          <p:cNvPr id="6" name="Rectangle 5"/>
          <p:cNvSpPr/>
          <p:nvPr/>
        </p:nvSpPr>
        <p:spPr>
          <a:xfrm>
            <a:off x="183345" y="836714"/>
            <a:ext cx="7728272" cy="1754326"/>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Projet « De nouvelles forêts pour le climat et la biodiversité</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Tester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une démarche innovante </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à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savoir créer de nouvelles forêts sur des parcelles de quelques hectares qui permettent de maximiser les services écosystémiques de tels milieux, en termes de séquestration du carbone.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 projet portera sur 4 parcelles de plantations  à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Theix</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(56), Languidic (56), Saint-</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Congard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(56) et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Sulniac</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(56)</a:t>
            </a:r>
          </a:p>
        </p:txBody>
      </p:sp>
    </p:spTree>
    <p:extLst>
      <p:ext uri="{BB962C8B-B14F-4D97-AF65-F5344CB8AC3E}">
        <p14:creationId xmlns:p14="http://schemas.microsoft.com/office/powerpoint/2010/main" val="24280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Saint-Malo</a:t>
            </a:r>
            <a:endParaRPr lang="fr-FR" dirty="0"/>
          </a:p>
        </p:txBody>
      </p:sp>
      <p:pic>
        <p:nvPicPr>
          <p:cNvPr id="6" name="Espace réservé du contenu 5"/>
          <p:cNvPicPr>
            <a:picLocks noGrp="1" noChangeAspect="1"/>
          </p:cNvPicPr>
          <p:nvPr>
            <p:ph idx="1"/>
          </p:nvPr>
        </p:nvPicPr>
        <p:blipFill>
          <a:blip r:embed="rId2"/>
          <a:stretch>
            <a:fillRect/>
          </a:stretch>
        </p:blipFill>
        <p:spPr>
          <a:xfrm>
            <a:off x="838200" y="1690688"/>
            <a:ext cx="8912507" cy="1279099"/>
          </a:xfrm>
          <a:prstGeom prst="rect">
            <a:avLst/>
          </a:prstGeom>
        </p:spPr>
      </p:pic>
      <p:pic>
        <p:nvPicPr>
          <p:cNvPr id="7" name="Image 6"/>
          <p:cNvPicPr>
            <a:picLocks noChangeAspect="1"/>
          </p:cNvPicPr>
          <p:nvPr/>
        </p:nvPicPr>
        <p:blipFill>
          <a:blip r:embed="rId3"/>
          <a:stretch>
            <a:fillRect/>
          </a:stretch>
        </p:blipFill>
        <p:spPr>
          <a:xfrm>
            <a:off x="838200" y="3194469"/>
            <a:ext cx="8495805" cy="1510456"/>
          </a:xfrm>
          <a:prstGeom prst="rect">
            <a:avLst/>
          </a:prstGeom>
        </p:spPr>
      </p:pic>
      <p:pic>
        <p:nvPicPr>
          <p:cNvPr id="8" name="Image 7"/>
          <p:cNvPicPr>
            <a:picLocks noChangeAspect="1"/>
          </p:cNvPicPr>
          <p:nvPr/>
        </p:nvPicPr>
        <p:blipFill>
          <a:blip r:embed="rId4"/>
          <a:stretch>
            <a:fillRect/>
          </a:stretch>
        </p:blipFill>
        <p:spPr>
          <a:xfrm>
            <a:off x="1000125" y="4602418"/>
            <a:ext cx="9963150" cy="2083706"/>
          </a:xfrm>
          <a:prstGeom prst="rect">
            <a:avLst/>
          </a:prstGeom>
        </p:spPr>
      </p:pic>
    </p:spTree>
    <p:extLst>
      <p:ext uri="{BB962C8B-B14F-4D97-AF65-F5344CB8AC3E}">
        <p14:creationId xmlns:p14="http://schemas.microsoft.com/office/powerpoint/2010/main" val="4271354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Hennebont</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Projet de transformation, déminéralisation, réhabilitation, végétalisation et gestion </a:t>
            </a:r>
            <a:r>
              <a:rPr lang="fr-FR" dirty="0"/>
              <a:t>de manière écologique </a:t>
            </a:r>
            <a:r>
              <a:rPr lang="fr-FR" dirty="0" smtClean="0"/>
              <a:t>l’espace </a:t>
            </a:r>
            <a:r>
              <a:rPr lang="fr-FR" dirty="0"/>
              <a:t>cours </a:t>
            </a:r>
            <a:r>
              <a:rPr lang="fr-FR" dirty="0" smtClean="0"/>
              <a:t>d’école</a:t>
            </a:r>
            <a:r>
              <a:rPr lang="fr-FR" dirty="0"/>
              <a:t>, afin de diminuer </a:t>
            </a:r>
            <a:r>
              <a:rPr lang="fr-FR" dirty="0" smtClean="0"/>
              <a:t>l’empreinte </a:t>
            </a:r>
            <a:r>
              <a:rPr lang="fr-FR" dirty="0"/>
              <a:t>carbone, faire face au changement climatique, en la dotant de plus de fonctionnalités. </a:t>
            </a:r>
            <a:endParaRPr lang="fr-FR" dirty="0" smtClean="0"/>
          </a:p>
          <a:p>
            <a:pPr marL="0" indent="0">
              <a:buNone/>
            </a:pPr>
            <a:r>
              <a:rPr lang="fr-FR" dirty="0"/>
              <a:t/>
            </a:r>
            <a:br>
              <a:rPr lang="fr-FR" dirty="0"/>
            </a:br>
            <a:r>
              <a:rPr lang="fr-FR" dirty="0"/>
              <a:t>-POURQUOI </a:t>
            </a:r>
            <a:r>
              <a:rPr lang="fr-FR" dirty="0" smtClean="0"/>
              <a:t>L’ECOLE </a:t>
            </a:r>
            <a:r>
              <a:rPr lang="fr-FR" dirty="0"/>
              <a:t>: O</a:t>
            </a:r>
            <a:r>
              <a:rPr lang="fr-FR" dirty="0" smtClean="0"/>
              <a:t>pportunité d’action </a:t>
            </a:r>
            <a:r>
              <a:rPr lang="fr-FR" dirty="0"/>
              <a:t>pour la création </a:t>
            </a:r>
            <a:r>
              <a:rPr lang="fr-FR" dirty="0" smtClean="0"/>
              <a:t>d’îlots </a:t>
            </a:r>
            <a:r>
              <a:rPr lang="fr-FR" dirty="0"/>
              <a:t>de </a:t>
            </a:r>
            <a:r>
              <a:rPr lang="fr-FR" dirty="0" smtClean="0"/>
              <a:t>fraîcheur et de </a:t>
            </a:r>
            <a:r>
              <a:rPr lang="fr-FR" dirty="0"/>
              <a:t>transmettre de nouvelles valeurs aux générations futures. </a:t>
            </a:r>
            <a:r>
              <a:rPr lang="fr-FR" dirty="0" smtClean="0"/>
              <a:t>Facilement reproductible.</a:t>
            </a:r>
            <a:r>
              <a:rPr lang="fr-FR" dirty="0"/>
              <a:t/>
            </a:r>
            <a:br>
              <a:rPr lang="fr-FR" dirty="0"/>
            </a:br>
            <a:r>
              <a:rPr lang="fr-FR" dirty="0"/>
              <a:t/>
            </a:r>
            <a:br>
              <a:rPr lang="fr-FR" dirty="0"/>
            </a:br>
            <a:r>
              <a:rPr lang="fr-FR" dirty="0"/>
              <a:t>-INTERET : dimension pédagogique et sociale du projet.</a:t>
            </a:r>
            <a:br>
              <a:rPr lang="fr-FR" dirty="0"/>
            </a:br>
            <a:r>
              <a:rPr lang="fr-FR" dirty="0"/>
              <a:t/>
            </a:r>
            <a:br>
              <a:rPr lang="fr-FR" dirty="0"/>
            </a:br>
            <a:r>
              <a:rPr lang="fr-FR" dirty="0" smtClean="0"/>
              <a:t>Projet expérimental </a:t>
            </a:r>
            <a:r>
              <a:rPr lang="fr-FR" dirty="0"/>
              <a:t>a pour but de relever un défi majeur climatique, en sensibilisant les futures générations (dans un cadre pédagogique scolaire), et en testant des solutions audacieuses et innovantes écologiques, en milieu urbain. </a:t>
            </a:r>
            <a:endParaRPr lang="fr-FR" dirty="0" smtClean="0"/>
          </a:p>
          <a:p>
            <a:pPr marL="0" indent="0">
              <a:buNone/>
            </a:pPr>
            <a:r>
              <a:rPr lang="fr-FR" dirty="0" smtClean="0"/>
              <a:t>1er </a:t>
            </a:r>
            <a:r>
              <a:rPr lang="fr-FR" dirty="0"/>
              <a:t>sur le territoire hennebontais. Il a pour objectif être décliné sur </a:t>
            </a:r>
            <a:r>
              <a:rPr lang="fr-FR" dirty="0" smtClean="0"/>
              <a:t>d’autres </a:t>
            </a:r>
            <a:r>
              <a:rPr lang="fr-FR" dirty="0"/>
              <a:t>écoles et servira donc de support pédagogique. </a:t>
            </a:r>
          </a:p>
        </p:txBody>
      </p:sp>
    </p:spTree>
    <p:extLst>
      <p:ext uri="{BB962C8B-B14F-4D97-AF65-F5344CB8AC3E}">
        <p14:creationId xmlns:p14="http://schemas.microsoft.com/office/powerpoint/2010/main" val="2563585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Chavagne</a:t>
            </a:r>
            <a:r>
              <a:rPr lang="fr-FR" dirty="0" smtClean="0"/>
              <a:t> </a:t>
            </a:r>
            <a:endParaRPr lang="fr-FR" dirty="0"/>
          </a:p>
        </p:txBody>
      </p:sp>
      <p:sp>
        <p:nvSpPr>
          <p:cNvPr id="3" name="Espace réservé du contenu 2"/>
          <p:cNvSpPr>
            <a:spLocks noGrp="1"/>
          </p:cNvSpPr>
          <p:nvPr>
            <p:ph idx="1"/>
          </p:nvPr>
        </p:nvSpPr>
        <p:spPr>
          <a:xfrm>
            <a:off x="275560" y="2422761"/>
            <a:ext cx="7092148" cy="4351338"/>
          </a:xfrm>
        </p:spPr>
        <p:txBody>
          <a:bodyPr>
            <a:normAutofit fontScale="55000" lnSpcReduction="20000"/>
          </a:bodyPr>
          <a:lstStyle/>
          <a:p>
            <a:pPr marL="0" indent="0">
              <a:buNone/>
            </a:pPr>
            <a:r>
              <a:rPr lang="fr-FR" sz="6000" b="1" dirty="0" smtClean="0"/>
              <a:t>Résultats </a:t>
            </a:r>
            <a:r>
              <a:rPr lang="fr-FR" sz="6000" b="1" dirty="0"/>
              <a:t>attendus</a:t>
            </a:r>
          </a:p>
          <a:p>
            <a:pPr marL="0" indent="0">
              <a:buNone/>
            </a:pPr>
            <a:r>
              <a:rPr lang="fr-FR" dirty="0"/>
              <a:t>• Mise à jour des diagnostics existants</a:t>
            </a:r>
          </a:p>
          <a:p>
            <a:pPr marL="0" indent="0">
              <a:buNone/>
            </a:pPr>
            <a:r>
              <a:rPr lang="fr-FR" dirty="0"/>
              <a:t>• Création d’outils de suivis de la biodiversité (exceptionnelle et ordinaire)</a:t>
            </a:r>
          </a:p>
          <a:p>
            <a:pPr marL="0" indent="0">
              <a:buNone/>
            </a:pPr>
            <a:r>
              <a:rPr lang="fr-FR" dirty="0"/>
              <a:t>• Mesures de préservation/restauration des habitats (ou création d’habitats si besoin)</a:t>
            </a:r>
          </a:p>
          <a:p>
            <a:pPr marL="0" indent="0">
              <a:buNone/>
            </a:pPr>
            <a:r>
              <a:rPr lang="fr-FR" dirty="0"/>
              <a:t>• Création de dispositifs de sensibilisation à destination du grand public (sentiers pédagogiques) et des </a:t>
            </a:r>
            <a:r>
              <a:rPr lang="fr-FR" dirty="0" smtClean="0"/>
              <a:t>scolaires (</a:t>
            </a:r>
            <a:r>
              <a:rPr lang="fr-FR" dirty="0"/>
              <a:t>aire terrestre éducative)</a:t>
            </a:r>
          </a:p>
          <a:p>
            <a:pPr marL="0" indent="0">
              <a:buNone/>
            </a:pPr>
            <a:r>
              <a:rPr lang="fr-FR" dirty="0" smtClean="0"/>
              <a:t>• </a:t>
            </a:r>
            <a:r>
              <a:rPr lang="fr-FR" dirty="0"/>
              <a:t>Mise en place d’une dynamique locale impliquant une pluralité d’acteurs (élus et services, associations, </a:t>
            </a:r>
            <a:r>
              <a:rPr lang="fr-FR" dirty="0" smtClean="0"/>
              <a:t>écoles communales</a:t>
            </a:r>
            <a:r>
              <a:rPr lang="fr-FR" dirty="0"/>
              <a:t>)</a:t>
            </a:r>
          </a:p>
          <a:p>
            <a:pPr marL="0" indent="0">
              <a:buNone/>
            </a:pPr>
            <a:r>
              <a:rPr lang="fr-FR" dirty="0"/>
              <a:t>• Création de partenariats avec des établissements d’enseignement secondaires spécialisés (lycée </a:t>
            </a:r>
            <a:r>
              <a:rPr lang="fr-FR" dirty="0" smtClean="0"/>
              <a:t>agricole, université </a:t>
            </a:r>
            <a:r>
              <a:rPr lang="fr-FR" dirty="0"/>
              <a:t>ou école d’ingénieur) et des associations naturalistes</a:t>
            </a:r>
          </a:p>
          <a:p>
            <a:pPr marL="0" indent="0">
              <a:buNone/>
            </a:pPr>
            <a:r>
              <a:rPr lang="fr-FR" dirty="0"/>
              <a:t>• Création de partenariats avec les institutions </a:t>
            </a:r>
            <a:r>
              <a:rPr lang="fr-FR" dirty="0" err="1"/>
              <a:t>cofinanceuses</a:t>
            </a:r>
            <a:r>
              <a:rPr lang="fr-FR" dirty="0"/>
              <a:t> et/ou associées à la mise en œuvre </a:t>
            </a:r>
            <a:r>
              <a:rPr lang="fr-FR" dirty="0" smtClean="0"/>
              <a:t>opérationnelle  du </a:t>
            </a:r>
            <a:r>
              <a:rPr lang="fr-FR" dirty="0"/>
              <a:t>projet : Rennes </a:t>
            </a:r>
            <a:r>
              <a:rPr lang="fr-FR" dirty="0" err="1"/>
              <a:t>Métropole4</a:t>
            </a:r>
            <a:r>
              <a:rPr lang="fr-FR" dirty="0"/>
              <a:t>, Région Bretagne, Office Français de la Biodiversité, Agence Bretonne de </a:t>
            </a:r>
            <a:r>
              <a:rPr lang="fr-FR" dirty="0" smtClean="0"/>
              <a:t>la Biodiversité</a:t>
            </a:r>
            <a:r>
              <a:rPr lang="fr-FR" dirty="0"/>
              <a:t>, Département d’Ille-et-Vilaine</a:t>
            </a:r>
          </a:p>
          <a:p>
            <a:pPr marL="0" indent="0">
              <a:buNone/>
            </a:pPr>
            <a:r>
              <a:rPr lang="fr-FR" dirty="0"/>
              <a:t>• Montée en compétences et en ressources pour un projet d’Atlas de Biodiversité Communale</a:t>
            </a:r>
          </a:p>
          <a:p>
            <a:pPr marL="0" indent="0">
              <a:buNone/>
            </a:pPr>
            <a:r>
              <a:rPr lang="fr-FR" dirty="0"/>
              <a:t>• Contribution à une dynamique de reconnaissance “Territoire Engagé pour la Nature</a:t>
            </a:r>
          </a:p>
        </p:txBody>
      </p:sp>
      <p:sp>
        <p:nvSpPr>
          <p:cNvPr id="4" name="Rectangle 3"/>
          <p:cNvSpPr/>
          <p:nvPr/>
        </p:nvSpPr>
        <p:spPr>
          <a:xfrm>
            <a:off x="7560297" y="238960"/>
            <a:ext cx="4339472" cy="6186309"/>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La 1ère </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phase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consistera en un travail d’agrégation des données et études existantes (inventaire des zones humides, atlas MNIE, données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Biodiv’Bretagne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de l’OEB, données INPN, données naturalistes) et leur mise à jour : </a:t>
            </a:r>
            <a:endPar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Etat des habitats et de leurs fonctionnalités, taxons présents, taxons à enjeux, </a:t>
            </a:r>
            <a:endPar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focus sur la biodiversité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amphibienne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(populations et habitats) </a:t>
            </a:r>
            <a:endPar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rôle du site dans les dynamiques de populations plus larges (contribution à la trame verte et bleue) </a:t>
            </a:r>
            <a:endPar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identification des risques liés aux usages et à l’intensité de fréquentation du site </a:t>
            </a:r>
            <a:endPar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formulation de préconisations sur les aménagements de préservation et/ou restauration et/ou compensation </a:t>
            </a:r>
            <a:endPar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description et chiffrage des opérations, définition des indicateurs de suivi à mettre en place </a:t>
            </a:r>
          </a:p>
        </p:txBody>
      </p:sp>
      <p:pic>
        <p:nvPicPr>
          <p:cNvPr id="5" name="Image 4"/>
          <p:cNvPicPr>
            <a:picLocks noChangeAspect="1"/>
          </p:cNvPicPr>
          <p:nvPr/>
        </p:nvPicPr>
        <p:blipFill>
          <a:blip r:embed="rId2"/>
          <a:stretch>
            <a:fillRect/>
          </a:stretch>
        </p:blipFill>
        <p:spPr>
          <a:xfrm>
            <a:off x="3978481" y="224139"/>
            <a:ext cx="3196637" cy="2933098"/>
          </a:xfrm>
          <a:prstGeom prst="rect">
            <a:avLst/>
          </a:prstGeom>
        </p:spPr>
      </p:pic>
    </p:spTree>
    <p:extLst>
      <p:ext uri="{BB962C8B-B14F-4D97-AF65-F5344CB8AC3E}">
        <p14:creationId xmlns:p14="http://schemas.microsoft.com/office/powerpoint/2010/main" val="2837821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838200" y="1905138"/>
            <a:ext cx="10515600" cy="4351338"/>
          </a:xfrm>
        </p:spPr>
        <p:txBody>
          <a:bodyPr>
            <a:normAutofit fontScale="55000" lnSpcReduction="20000"/>
          </a:bodyPr>
          <a:lstStyle/>
          <a:p>
            <a:pPr marL="0" indent="0">
              <a:buNone/>
            </a:pPr>
            <a:r>
              <a:rPr lang="fr-FR" b="1" dirty="0" smtClean="0"/>
              <a:t>Action auprès des élèves : </a:t>
            </a:r>
          </a:p>
          <a:p>
            <a:pPr>
              <a:buFontTx/>
              <a:buChar char="-"/>
            </a:pPr>
            <a:r>
              <a:rPr lang="fr-FR" dirty="0" smtClean="0"/>
              <a:t>Jeux de connaissance, présentation synthétique du projet, du format, de la forme… </a:t>
            </a:r>
          </a:p>
          <a:p>
            <a:pPr>
              <a:buFontTx/>
              <a:buChar char="-"/>
            </a:pPr>
            <a:r>
              <a:rPr lang="fr-FR" dirty="0" smtClean="0"/>
              <a:t>Découverte ludique des lieux : course d’orientation, grimpe d’arbres… </a:t>
            </a:r>
          </a:p>
          <a:p>
            <a:pPr>
              <a:buFontTx/>
              <a:buChar char="-"/>
            </a:pPr>
            <a:r>
              <a:rPr lang="fr-FR" dirty="0" smtClean="0"/>
              <a:t>Premiers repérages : cartographie des lieux, reconnaissance des essences, diagnostic environnemental… </a:t>
            </a:r>
          </a:p>
          <a:p>
            <a:pPr>
              <a:buFontTx/>
              <a:buChar char="-"/>
            </a:pPr>
            <a:r>
              <a:rPr lang="fr-FR" dirty="0" smtClean="0"/>
              <a:t>Formation des élèves aux enjeux socio-</a:t>
            </a:r>
            <a:r>
              <a:rPr lang="fr-FR" dirty="0" err="1" smtClean="0"/>
              <a:t>environnentaux</a:t>
            </a:r>
            <a:r>
              <a:rPr lang="fr-FR" dirty="0" smtClean="0"/>
              <a:t>, aux droits de l’enfant… </a:t>
            </a:r>
          </a:p>
          <a:p>
            <a:pPr>
              <a:buFontTx/>
              <a:buChar char="-"/>
            </a:pPr>
            <a:r>
              <a:rPr lang="fr-FR" dirty="0" smtClean="0"/>
              <a:t>Construction collective de l’organisation générale du projet : rôle et fonction du conseil des enfants, fréquence des interventions sur site, principes de décision et d’engagement… </a:t>
            </a:r>
          </a:p>
          <a:p>
            <a:pPr>
              <a:buFontTx/>
              <a:buChar char="-"/>
            </a:pPr>
            <a:r>
              <a:rPr lang="fr-FR" dirty="0" smtClean="0"/>
              <a:t>Rencontre des acteurs locaux : habitants de </a:t>
            </a:r>
            <a:r>
              <a:rPr lang="fr-FR" dirty="0" err="1" smtClean="0"/>
              <a:t>Cleunay</a:t>
            </a:r>
            <a:r>
              <a:rPr lang="fr-FR" dirty="0" smtClean="0"/>
              <a:t> et </a:t>
            </a:r>
            <a:r>
              <a:rPr lang="fr-FR" dirty="0" err="1" smtClean="0"/>
              <a:t>Prévalaye</a:t>
            </a:r>
            <a:r>
              <a:rPr lang="fr-FR" dirty="0" smtClean="0"/>
              <a:t>, structures associatives (Basse Cour, Jardin des Mille Pas, </a:t>
            </a:r>
            <a:r>
              <a:rPr lang="fr-FR" dirty="0" err="1" smtClean="0"/>
              <a:t>Perma</a:t>
            </a:r>
            <a:r>
              <a:rPr lang="fr-FR" dirty="0" smtClean="0"/>
              <a:t> </a:t>
            </a:r>
            <a:r>
              <a:rPr lang="fr-FR" dirty="0" err="1" smtClean="0"/>
              <a:t>G’Rennes</a:t>
            </a:r>
            <a:r>
              <a:rPr lang="fr-FR" dirty="0" smtClean="0"/>
              <a:t>…), élus référents des différentes collectivités, agents municipaux des parcs et jardins, naturalistes… </a:t>
            </a:r>
          </a:p>
          <a:p>
            <a:pPr>
              <a:buFontTx/>
              <a:buChar char="-"/>
            </a:pPr>
            <a:r>
              <a:rPr lang="fr-FR" dirty="0" smtClean="0"/>
              <a:t>Conception d’un plan d’actions - Premières actions concrètes de valorisation du site : nettoyage des déchets, aménagements pour l’accueil du public… </a:t>
            </a:r>
          </a:p>
          <a:p>
            <a:pPr marL="0" indent="0">
              <a:buNone/>
            </a:pPr>
            <a:r>
              <a:rPr lang="fr-FR" b="1" dirty="0" smtClean="0"/>
              <a:t>Les objectifs du projet se situent à différents niveaux : </a:t>
            </a:r>
          </a:p>
          <a:p>
            <a:pPr marL="0" indent="0">
              <a:buNone/>
            </a:pPr>
            <a:r>
              <a:rPr lang="fr-FR" dirty="0" smtClean="0"/>
              <a:t>-    Susciter la participation et l'implication des élèves dans la gestion du site </a:t>
            </a:r>
          </a:p>
          <a:p>
            <a:pPr>
              <a:buFontTx/>
              <a:buChar char="-"/>
            </a:pPr>
            <a:r>
              <a:rPr lang="fr-FR" dirty="0" smtClean="0"/>
              <a:t>Accompagner les élèves dans la mise en </a:t>
            </a:r>
            <a:r>
              <a:rPr lang="fr-FR" dirty="0" err="1" smtClean="0"/>
              <a:t>oeuvre</a:t>
            </a:r>
            <a:r>
              <a:rPr lang="fr-FR" dirty="0" smtClean="0"/>
              <a:t> de leurs actions </a:t>
            </a:r>
          </a:p>
          <a:p>
            <a:pPr>
              <a:buFontTx/>
              <a:buChar char="-"/>
            </a:pPr>
            <a:r>
              <a:rPr lang="fr-FR" dirty="0" smtClean="0"/>
              <a:t>Favoriser l'intégration du projet aux plans de développement locaux </a:t>
            </a:r>
          </a:p>
          <a:p>
            <a:pPr>
              <a:buFontTx/>
              <a:buChar char="-"/>
            </a:pPr>
            <a:r>
              <a:rPr lang="fr-FR" dirty="0" smtClean="0"/>
              <a:t>Essaimer le dispositif d'ATE forestier à d'autres territoires </a:t>
            </a:r>
            <a:endParaRPr lang="fr-FR" dirty="0"/>
          </a:p>
        </p:txBody>
      </p:sp>
      <p:sp>
        <p:nvSpPr>
          <p:cNvPr id="6" name="Titre 1"/>
          <p:cNvSpPr>
            <a:spLocks noGrp="1"/>
          </p:cNvSpPr>
          <p:nvPr>
            <p:ph type="title"/>
          </p:nvPr>
        </p:nvSpPr>
        <p:spPr>
          <a:xfrm>
            <a:off x="371061" y="365125"/>
            <a:ext cx="10982739" cy="1325563"/>
          </a:xfrm>
        </p:spPr>
        <p:txBody>
          <a:bodyPr>
            <a:noAutofit/>
          </a:bodyPr>
          <a:lstStyle/>
          <a:p>
            <a:pPr algn="ctr"/>
            <a:r>
              <a:rPr lang="fr-FR" sz="2800" b="1" dirty="0" smtClean="0"/>
              <a:t>Association Là-Haut : Projet </a:t>
            </a:r>
            <a:r>
              <a:rPr lang="fr-FR" sz="2800" b="1" dirty="0"/>
              <a:t>d'Aire Terrestre Educative sur la zone forestière de La </a:t>
            </a:r>
            <a:r>
              <a:rPr lang="fr-FR" sz="2800" b="1" dirty="0" err="1"/>
              <a:t>Prévalaye</a:t>
            </a:r>
            <a:r>
              <a:rPr lang="fr-FR" sz="2800" b="1" dirty="0"/>
              <a:t> à Rennes. Partenariat avec L'école Moulin du Comte de Rennes </a:t>
            </a:r>
          </a:p>
        </p:txBody>
      </p:sp>
      <p:pic>
        <p:nvPicPr>
          <p:cNvPr id="7" name="Image 6"/>
          <p:cNvPicPr>
            <a:picLocks noChangeAspect="1"/>
          </p:cNvPicPr>
          <p:nvPr/>
        </p:nvPicPr>
        <p:blipFill>
          <a:blip r:embed="rId2"/>
          <a:stretch>
            <a:fillRect/>
          </a:stretch>
        </p:blipFill>
        <p:spPr>
          <a:xfrm>
            <a:off x="9344167" y="4581011"/>
            <a:ext cx="2009633" cy="2118024"/>
          </a:xfrm>
          <a:prstGeom prst="rect">
            <a:avLst/>
          </a:prstGeom>
        </p:spPr>
      </p:pic>
    </p:spTree>
    <p:extLst>
      <p:ext uri="{BB962C8B-B14F-4D97-AF65-F5344CB8AC3E}">
        <p14:creationId xmlns:p14="http://schemas.microsoft.com/office/powerpoint/2010/main" val="1303835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539931" y="1503407"/>
            <a:ext cx="6209213" cy="4731929"/>
          </a:xfrm>
        </p:spPr>
        <p:txBody>
          <a:bodyPr>
            <a:normAutofit/>
          </a:bodyPr>
          <a:lstStyle/>
          <a:p>
            <a:pPr marL="0" indent="0">
              <a:buNone/>
            </a:pPr>
            <a:r>
              <a:rPr lang="fr-FR" sz="2000" b="1" dirty="0"/>
              <a:t>Objectifs du projet et résultats attendus </a:t>
            </a:r>
          </a:p>
          <a:p>
            <a:r>
              <a:rPr lang="fr-FR" sz="1800" dirty="0"/>
              <a:t>- Mieux connaitre la biodiversité de la forêt domaniale de Quiberon (Amphibiens)</a:t>
            </a:r>
          </a:p>
          <a:p>
            <a:r>
              <a:rPr lang="fr-FR" sz="1800" dirty="0"/>
              <a:t>- Mise en protection d’un site intéressant pour l’hibernation des chauves-souris.</a:t>
            </a:r>
          </a:p>
          <a:p>
            <a:r>
              <a:rPr lang="fr-FR" sz="1800" dirty="0"/>
              <a:t>- Promouvoir la biodiversité du site à travers un sentier pédagogique avec balisage et</a:t>
            </a:r>
          </a:p>
          <a:p>
            <a:r>
              <a:rPr lang="fr-FR" sz="1800" dirty="0"/>
              <a:t>application numérique.</a:t>
            </a:r>
          </a:p>
        </p:txBody>
      </p:sp>
      <p:pic>
        <p:nvPicPr>
          <p:cNvPr id="6" name="Image 5"/>
          <p:cNvPicPr>
            <a:picLocks noChangeAspect="1"/>
          </p:cNvPicPr>
          <p:nvPr/>
        </p:nvPicPr>
        <p:blipFill>
          <a:blip r:embed="rId2"/>
          <a:stretch>
            <a:fillRect/>
          </a:stretch>
        </p:blipFill>
        <p:spPr>
          <a:xfrm>
            <a:off x="6923315" y="167721"/>
            <a:ext cx="5185127" cy="6321881"/>
          </a:xfrm>
          <a:prstGeom prst="rect">
            <a:avLst/>
          </a:prstGeom>
        </p:spPr>
      </p:pic>
      <p:pic>
        <p:nvPicPr>
          <p:cNvPr id="7" name="Image 6"/>
          <p:cNvPicPr>
            <a:picLocks noChangeAspect="1"/>
          </p:cNvPicPr>
          <p:nvPr/>
        </p:nvPicPr>
        <p:blipFill>
          <a:blip r:embed="rId3"/>
          <a:stretch>
            <a:fillRect/>
          </a:stretch>
        </p:blipFill>
        <p:spPr>
          <a:xfrm>
            <a:off x="1672435" y="4148004"/>
            <a:ext cx="3944203" cy="1932730"/>
          </a:xfrm>
          <a:prstGeom prst="rect">
            <a:avLst/>
          </a:prstGeom>
        </p:spPr>
      </p:pic>
      <p:pic>
        <p:nvPicPr>
          <p:cNvPr id="8" name="Image 7"/>
          <p:cNvPicPr>
            <a:picLocks noChangeAspect="1"/>
          </p:cNvPicPr>
          <p:nvPr/>
        </p:nvPicPr>
        <p:blipFill>
          <a:blip r:embed="rId4"/>
          <a:stretch>
            <a:fillRect/>
          </a:stretch>
        </p:blipFill>
        <p:spPr>
          <a:xfrm>
            <a:off x="1958749" y="167721"/>
            <a:ext cx="3495675" cy="1304925"/>
          </a:xfrm>
          <a:prstGeom prst="rect">
            <a:avLst/>
          </a:prstGeom>
        </p:spPr>
      </p:pic>
    </p:spTree>
    <p:extLst>
      <p:ext uri="{BB962C8B-B14F-4D97-AF65-F5344CB8AC3E}">
        <p14:creationId xmlns:p14="http://schemas.microsoft.com/office/powerpoint/2010/main" val="350129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6895011" cy="1325563"/>
          </a:xfrm>
        </p:spPr>
        <p:txBody>
          <a:bodyPr>
            <a:noAutofit/>
          </a:bodyPr>
          <a:lstStyle/>
          <a:p>
            <a:r>
              <a:rPr lang="fr-FR" sz="2800" dirty="0" smtClean="0"/>
              <a:t>L’ile d’</a:t>
            </a:r>
            <a:r>
              <a:rPr lang="fr-FR" sz="2800" dirty="0" err="1" smtClean="0"/>
              <a:t>Artz</a:t>
            </a:r>
            <a:r>
              <a:rPr lang="fr-FR" sz="2800" dirty="0"/>
              <a:t>« Au pied de mon arbre » Projet participatif de boisement sur l’Ile d’Arz</a:t>
            </a:r>
            <a:br>
              <a:rPr lang="fr-FR" sz="2800" dirty="0"/>
            </a:br>
            <a:endParaRPr lang="fr-FR" sz="2800" dirty="0"/>
          </a:p>
        </p:txBody>
      </p:sp>
      <p:pic>
        <p:nvPicPr>
          <p:cNvPr id="5" name="Image 4"/>
          <p:cNvPicPr>
            <a:picLocks noChangeAspect="1"/>
          </p:cNvPicPr>
          <p:nvPr/>
        </p:nvPicPr>
        <p:blipFill>
          <a:blip r:embed="rId2"/>
          <a:stretch>
            <a:fillRect/>
          </a:stretch>
        </p:blipFill>
        <p:spPr>
          <a:xfrm>
            <a:off x="7936925" y="230188"/>
            <a:ext cx="3981691" cy="3174521"/>
          </a:xfrm>
          <a:prstGeom prst="rect">
            <a:avLst/>
          </a:prstGeom>
        </p:spPr>
      </p:pic>
      <p:pic>
        <p:nvPicPr>
          <p:cNvPr id="6" name="Image 5"/>
          <p:cNvPicPr>
            <a:picLocks noChangeAspect="1"/>
          </p:cNvPicPr>
          <p:nvPr/>
        </p:nvPicPr>
        <p:blipFill>
          <a:blip r:embed="rId3"/>
          <a:stretch>
            <a:fillRect/>
          </a:stretch>
        </p:blipFill>
        <p:spPr>
          <a:xfrm>
            <a:off x="7936924" y="3511692"/>
            <a:ext cx="3981691" cy="2967487"/>
          </a:xfrm>
          <a:prstGeom prst="rect">
            <a:avLst/>
          </a:prstGeom>
        </p:spPr>
      </p:pic>
      <p:pic>
        <p:nvPicPr>
          <p:cNvPr id="7" name="Image 6"/>
          <p:cNvPicPr>
            <a:picLocks noChangeAspect="1"/>
          </p:cNvPicPr>
          <p:nvPr/>
        </p:nvPicPr>
        <p:blipFill>
          <a:blip r:embed="rId4"/>
          <a:stretch>
            <a:fillRect/>
          </a:stretch>
        </p:blipFill>
        <p:spPr>
          <a:xfrm>
            <a:off x="634486" y="1342345"/>
            <a:ext cx="6558794" cy="3813222"/>
          </a:xfrm>
          <a:prstGeom prst="rect">
            <a:avLst/>
          </a:prstGeom>
        </p:spPr>
      </p:pic>
      <p:pic>
        <p:nvPicPr>
          <p:cNvPr id="8" name="Image 7"/>
          <p:cNvPicPr>
            <a:picLocks noChangeAspect="1"/>
          </p:cNvPicPr>
          <p:nvPr/>
        </p:nvPicPr>
        <p:blipFill>
          <a:blip r:embed="rId5"/>
          <a:stretch>
            <a:fillRect/>
          </a:stretch>
        </p:blipFill>
        <p:spPr>
          <a:xfrm>
            <a:off x="1907831" y="5155567"/>
            <a:ext cx="4755748" cy="1649333"/>
          </a:xfrm>
          <a:prstGeom prst="rect">
            <a:avLst/>
          </a:prstGeom>
        </p:spPr>
      </p:pic>
    </p:spTree>
    <p:extLst>
      <p:ext uri="{BB962C8B-B14F-4D97-AF65-F5344CB8AC3E}">
        <p14:creationId xmlns:p14="http://schemas.microsoft.com/office/powerpoint/2010/main" val="22302446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1244</Words>
  <Application>Microsoft Office PowerPoint</Application>
  <PresentationFormat>Grand écran</PresentationFormat>
  <Paragraphs>84</Paragraphs>
  <Slides>11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Calibri</vt:lpstr>
      <vt:lpstr>Calibri Light</vt:lpstr>
      <vt:lpstr>Thème Office</vt:lpstr>
      <vt:lpstr>PROJETS RETENUS POUR UN SOUTIEN </vt:lpstr>
      <vt:lpstr>Présentation PowerPoint</vt:lpstr>
      <vt:lpstr>Clim’Actions</vt:lpstr>
      <vt:lpstr>Saint-Malo</vt:lpstr>
      <vt:lpstr>Hennebont</vt:lpstr>
      <vt:lpstr>Chavagne </vt:lpstr>
      <vt:lpstr>Association Là-Haut : Projet d'Aire Terrestre Educative sur la zone forestière de La Prévalaye à Rennes. Partenariat avec L'école Moulin du Comte de Rennes </vt:lpstr>
      <vt:lpstr>Présentation PowerPoint</vt:lpstr>
      <vt:lpstr>L’ile d’Artz« Au pied de mon arbre » Projet participatif de boisement sur l’Ile d’Arz </vt:lpstr>
      <vt:lpstr>Présentation PowerPoint</vt:lpstr>
      <vt:lpstr>Commune de Gouesnou « Les jardins et vergers partagés de Gouesnou »</vt:lpstr>
    </vt:vector>
  </TitlesOfParts>
  <Company>REGION BRETAGNE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PAULMIER-ENIZAN</dc:creator>
  <cp:lastModifiedBy>ODILE BRULEY</cp:lastModifiedBy>
  <cp:revision>4</cp:revision>
  <cp:lastPrinted>2021-12-14T17:49:12Z</cp:lastPrinted>
  <dcterms:created xsi:type="dcterms:W3CDTF">2021-12-02T18:49:33Z</dcterms:created>
  <dcterms:modified xsi:type="dcterms:W3CDTF">2021-12-14T17:51:46Z</dcterms:modified>
</cp:coreProperties>
</file>