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8EDD35-5EEC-C4BB-5E20-E18F107F2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24C5BE-B04A-BE0C-412D-F355CB28A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B160C0-BF39-C006-9258-948C78C9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A831F3-03FE-B139-2CA6-4945F955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1F1D0F-916A-0DFA-3E57-F53F8CBE0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0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25F097-D291-57B5-10A4-E86F7EE09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3885EE-DD39-76C4-2B01-0333FFB5E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99173D-2B65-D502-4ADF-BF3A3021C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E88384-6F79-6F5E-8E73-47AEA6E7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4BFB38-BEA3-47D3-5EE3-25EA0280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30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BD7A2D-5AFD-CE51-B4A7-9159C0A43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4C2CBB0-918D-51BB-AA6A-9F5FC01BA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6825C4-04FD-BD32-CDA8-2AF5877B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9CD584-36F2-C51A-48FF-345C5F0C6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A66619-AE66-DD1C-7C1A-22070460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39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600E2-9759-B686-1F14-468F0C9B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0BD2FF-F50B-F1D0-20EF-49EF80847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1DFD96-2FCC-AA1E-6F5F-98A463D3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34431D-FC47-BE73-C9DA-373266AE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DD6711-5788-305A-5D8B-C3B773AA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09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09D67-284C-E65B-694D-266875F66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89A071-B1FC-20A9-1297-8B1C22A56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8F6B31-0DE8-4B4A-B893-6662AFFC7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2D3619-D8CB-7FC8-F245-A9B4D481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508C12-7DEF-CEFC-5D9B-E1855D6E7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19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B3F64-5878-E3AA-DCCE-0AAA787C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C4DAD9-088C-963A-D4D5-B9B87B1C5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53B0A4-138E-4EB7-DDAF-48523F3D8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307EA6-A4FD-7448-7CAA-8229FE160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CC32FA-74B4-5824-660A-90C728F02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1894C6-2950-5340-257D-16BA36687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41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CB66D-3F1C-5A33-25FB-63EE98F49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7D9F7D-F8BD-6A62-2A9F-27ECB3668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25D938-685A-D00D-6F5D-920577B5F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A0A6BB-F75A-330D-F276-3BF38A536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996A8E2-5123-D886-991A-09CB44779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2EA405-A9FA-0B89-D616-1E066E122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AE8DFB-5346-46D4-A07B-80C612DE2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1165C97-8629-48D4-09C0-13ADBDDCF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02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102F59-3ECC-60A5-B6B2-3121F83ED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5E8549-B80D-C5E0-8EA5-2056CE4E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519A78-9A48-B815-AABB-E9CDD2B9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CC1782-A489-CC14-407D-797096D83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25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9E3B0E-7CCD-E663-7EB9-B5583A36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80F529F-E7E7-A9CA-2EB7-EEC7635D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9AAD3D-93EE-CFF3-C949-662FD576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39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67A054-0537-F0C2-FC90-623058A97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60239F-125A-F952-B461-2A0E1967D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07C1D3-3B74-AB0A-8EC3-78511913C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688EF-5427-910B-A434-9C936D2A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CE7234-5679-14D8-B0B4-72B22C22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41EB15-7403-57E8-6448-24B4C0A7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85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93384C-835C-3866-FC62-EFEAC854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551165-30F8-112F-E580-23919753A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44482B-3923-BE63-AD9B-35E3E49AD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DE7BFC-5DB6-9696-B187-69C2DEF9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852B7D-AB05-38CE-F7F8-DFB7C4E7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7C18A9-CE89-A3A1-0E11-2529065B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1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592949-6B50-F6AA-F4A4-824610D2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3D3A25-EB4E-6003-D9DF-76BBC05B7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D0EA95-AF1A-9452-3A42-EF3704353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9E5C69-5020-402E-9EDC-AD10951ECD72}" type="datetimeFigureOut">
              <a:rPr lang="fr-FR" smtClean="0"/>
              <a:t>25/03/2025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A5FAB6-FDBD-5828-FE3C-9BC48B2AA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DE75EA-9D43-7646-3780-7992360F4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CA62A4-5097-444B-8802-39D552295D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85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1B8F722E-B131-147F-EAAB-872854AB5D8D}"/>
              </a:ext>
            </a:extLst>
          </p:cNvPr>
          <p:cNvSpPr txBox="1">
            <a:spLocks/>
          </p:cNvSpPr>
          <p:nvPr/>
        </p:nvSpPr>
        <p:spPr>
          <a:xfrm>
            <a:off x="154899" y="544095"/>
            <a:ext cx="12192000" cy="5756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rgbClr val="F02D23"/>
                </a:solidFill>
                <a:latin typeface="Merriweather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38600" algn="l"/>
              </a:tabLst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F02D23"/>
                </a:solidFill>
                <a:effectLst/>
                <a:uLnTx/>
                <a:uFillTx/>
                <a:latin typeface="Merriweather" panose="00000500000000000000" pitchFamily="2" charset="0"/>
                <a:ea typeface="+mj-ea"/>
                <a:cs typeface="+mj-cs"/>
              </a:rPr>
              <a:t>DEPARTEMENT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srgbClr val="F02D23"/>
                </a:solidFill>
                <a:effectLst/>
                <a:uLnTx/>
                <a:uFillTx/>
                <a:latin typeface="Merriweather" panose="00000500000000000000" pitchFamily="2" charset="0"/>
                <a:ea typeface="+mj-ea"/>
                <a:cs typeface="+mj-cs"/>
              </a:rPr>
              <a:t>| 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srgbClr val="0F2846"/>
                </a:solidFill>
                <a:effectLst/>
                <a:uLnTx/>
                <a:uFillTx/>
                <a:latin typeface="Merriweather" panose="00000500000000000000" pitchFamily="2" charset="0"/>
                <a:ea typeface="+mj-ea"/>
                <a:cs typeface="+mj-cs"/>
              </a:rPr>
              <a:t>nom du projet + ville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B5134F-1675-80D7-C970-BC55E5B1CEF1}"/>
              </a:ext>
            </a:extLst>
          </p:cNvPr>
          <p:cNvSpPr/>
          <p:nvPr/>
        </p:nvSpPr>
        <p:spPr>
          <a:xfrm>
            <a:off x="299076" y="1580212"/>
            <a:ext cx="3854516" cy="21424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>
                <a:solidFill>
                  <a:schemeClr val="tx1"/>
                </a:solidFill>
                <a:latin typeface="TT Commons"/>
              </a:rPr>
              <a:t>PHOTO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6C23FE-E4DD-01D1-B583-8ABDB010AFA6}"/>
              </a:ext>
            </a:extLst>
          </p:cNvPr>
          <p:cNvSpPr/>
          <p:nvPr/>
        </p:nvSpPr>
        <p:spPr>
          <a:xfrm>
            <a:off x="299076" y="3879991"/>
            <a:ext cx="3854516" cy="2747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>
                <a:solidFill>
                  <a:schemeClr val="tx1"/>
                </a:solidFill>
                <a:latin typeface="TT Commons"/>
              </a:rPr>
              <a:t>PHOTO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949B6D0-99AD-8293-4FC6-DC6223F7E2E1}"/>
              </a:ext>
            </a:extLst>
          </p:cNvPr>
          <p:cNvCxnSpPr>
            <a:cxnSpLocks/>
          </p:cNvCxnSpPr>
          <p:nvPr/>
        </p:nvCxnSpPr>
        <p:spPr>
          <a:xfrm>
            <a:off x="4321707" y="1580212"/>
            <a:ext cx="0" cy="5047258"/>
          </a:xfrm>
          <a:prstGeom prst="line">
            <a:avLst/>
          </a:prstGeom>
          <a:ln w="19050">
            <a:solidFill>
              <a:srgbClr val="F02D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B44787D2-7DD2-A3C8-7893-DDD8682E0035}"/>
              </a:ext>
            </a:extLst>
          </p:cNvPr>
          <p:cNvSpPr txBox="1">
            <a:spLocks/>
          </p:cNvSpPr>
          <p:nvPr/>
        </p:nvSpPr>
        <p:spPr>
          <a:xfrm>
            <a:off x="4421641" y="1551032"/>
            <a:ext cx="6734161" cy="7533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144000">
              <a:spcBef>
                <a:spcPts val="0"/>
              </a:spcBef>
              <a:buBlip>
                <a:blip r:embed="rId2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Maître d’ouvrage :</a:t>
            </a:r>
            <a:r>
              <a:rPr lang="fr-FR" sz="1400" dirty="0">
                <a:latin typeface="TT Commons Normal" panose="02000506040000020004" pitchFamily="2" charset="0"/>
              </a:rPr>
              <a:t> xx</a:t>
            </a:r>
          </a:p>
          <a:p>
            <a:pPr marL="0" indent="-144000">
              <a:spcBef>
                <a:spcPts val="0"/>
              </a:spcBef>
              <a:buBlip>
                <a:blip r:embed="rId2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Nombre d’habitants : </a:t>
            </a:r>
            <a:r>
              <a:rPr lang="fr-FR" sz="1400" dirty="0">
                <a:latin typeface="TT Commons Normal" panose="02000506040000020004" pitchFamily="2" charset="0"/>
              </a:rPr>
              <a:t>xx</a:t>
            </a:r>
          </a:p>
          <a:p>
            <a:pPr marL="0" indent="-144000">
              <a:spcBef>
                <a:spcPts val="0"/>
              </a:spcBef>
              <a:buBlip>
                <a:blip r:embed="rId2"/>
              </a:buBlip>
            </a:pPr>
            <a:r>
              <a:rPr lang="fr-FR" sz="1400" b="1" dirty="0">
                <a:latin typeface="TT Commons Normal" panose="02000506040000020004" pitchFamily="2" charset="0"/>
              </a:rPr>
              <a:t>Protection : </a:t>
            </a:r>
            <a:r>
              <a:rPr lang="fr-FR" sz="1400" dirty="0">
                <a:latin typeface="TT Commons Normal" panose="02000506040000020004" pitchFamily="2" charset="0"/>
              </a:rPr>
              <a:t>non protégé/PN/PNR/Natura 2000/ZNIEFF/Site classé/RN/RNR/ENS…​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DF4D5B19-B503-F94F-87A1-9AA57A04BACF}"/>
              </a:ext>
            </a:extLst>
          </p:cNvPr>
          <p:cNvSpPr txBox="1">
            <a:spLocks/>
          </p:cNvSpPr>
          <p:nvPr/>
        </p:nvSpPr>
        <p:spPr>
          <a:xfrm>
            <a:off x="4421641" y="2534326"/>
            <a:ext cx="6920727" cy="3980484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T Commons Normal" panose="02000506040000020004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43510" algn="just">
              <a:spcBef>
                <a:spcPts val="600"/>
              </a:spcBef>
              <a:spcAft>
                <a:spcPts val="200"/>
              </a:spcAft>
              <a:buBlip>
                <a:blip r:embed="rId2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/>
              </a:rPr>
              <a:t>Phrase accroche synthétique du projet</a:t>
            </a:r>
            <a:endParaRPr lang="fr-FR" dirty="0">
              <a:latin typeface="Merriweather"/>
            </a:endParaRPr>
          </a:p>
          <a:p>
            <a:pPr algn="just">
              <a:spcBef>
                <a:spcPts val="600"/>
              </a:spcBef>
              <a:spcAft>
                <a:spcPts val="200"/>
              </a:spcAft>
            </a:pPr>
            <a:r>
              <a:rPr lang="fr-FR" sz="1200" dirty="0">
                <a:solidFill>
                  <a:srgbClr val="000000"/>
                </a:solidFill>
                <a:latin typeface="TT Commons Normal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>
              <a:spcBef>
                <a:spcPts val="600"/>
              </a:spcBef>
              <a:spcAft>
                <a:spcPts val="200"/>
              </a:spcAft>
            </a:pPr>
            <a:endParaRPr lang="fr-FR" sz="1200" dirty="0">
              <a:solidFill>
                <a:srgbClr val="000000"/>
              </a:solidFill>
              <a:latin typeface="TT Commons Normal"/>
            </a:endParaRPr>
          </a:p>
          <a:p>
            <a:pPr indent="-143510" algn="just" fontAlgn="base">
              <a:spcBef>
                <a:spcPts val="600"/>
              </a:spcBef>
              <a:spcAft>
                <a:spcPts val="200"/>
              </a:spcAft>
              <a:buBlip>
                <a:blip r:embed="rId2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/>
              </a:rPr>
              <a:t>Travaux envisagés </a:t>
            </a:r>
          </a:p>
          <a:p>
            <a:pPr algn="just" fontAlgn="base">
              <a:spcBef>
                <a:spcPts val="600"/>
              </a:spcBef>
              <a:spcAft>
                <a:spcPts val="200"/>
              </a:spcAft>
            </a:pPr>
            <a:r>
              <a:rPr lang="fr-FR" sz="1400" dirty="0">
                <a:solidFill>
                  <a:srgbClr val="0F2846"/>
                </a:solidFill>
                <a:latin typeface="Merriweather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fr-FR" sz="1400" dirty="0">
              <a:solidFill>
                <a:srgbClr val="0F2846"/>
              </a:solidFill>
              <a:latin typeface="Merriweather" panose="00000500000000000000" pitchFamily="2" charset="0"/>
            </a:endParaRPr>
          </a:p>
        </p:txBody>
      </p:sp>
      <p:pic>
        <p:nvPicPr>
          <p:cNvPr id="13" name="Image 12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08743E4E-17DC-2D86-8AD3-5BE1041A38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76" y="166822"/>
            <a:ext cx="1244911" cy="1255928"/>
          </a:xfrm>
          <a:prstGeom prst="rect">
            <a:avLst/>
          </a:prstGeom>
        </p:spPr>
      </p:pic>
      <p:pic>
        <p:nvPicPr>
          <p:cNvPr id="15" name="Image 1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171C1F2-70F4-5688-D4D4-E41B5F7794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87" y="83614"/>
            <a:ext cx="1469036" cy="135034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20C4891A-62F7-B731-205D-E5F7C76F0E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3646" y="161697"/>
            <a:ext cx="2353455" cy="59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6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5D8955-FB60-C0C3-854B-0A4938679D13}"/>
              </a:ext>
            </a:extLst>
          </p:cNvPr>
          <p:cNvSpPr/>
          <p:nvPr/>
        </p:nvSpPr>
        <p:spPr>
          <a:xfrm>
            <a:off x="380079" y="466329"/>
            <a:ext cx="4125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 algn="just">
              <a:spcBef>
                <a:spcPts val="600"/>
              </a:spcBef>
              <a:spcAft>
                <a:spcPts val="200"/>
              </a:spcAft>
              <a:buBlip>
                <a:blip r:embed="rId2"/>
              </a:buBlip>
            </a:pPr>
            <a:r>
              <a:rPr lang="fr-FR" sz="1400" b="1">
                <a:solidFill>
                  <a:srgbClr val="0F2846"/>
                </a:solidFill>
                <a:latin typeface="Merriweather" panose="00000500000000000000" pitchFamily="2" charset="0"/>
              </a:rPr>
              <a:t>Coût &amp; plan de financement du projet </a:t>
            </a:r>
          </a:p>
        </p:txBody>
      </p:sp>
      <p:graphicFrame>
        <p:nvGraphicFramePr>
          <p:cNvPr id="4" name="Tableau 6">
            <a:extLst>
              <a:ext uri="{FF2B5EF4-FFF2-40B4-BE49-F238E27FC236}">
                <a16:creationId xmlns:a16="http://schemas.microsoft.com/office/drawing/2014/main" id="{C9B71E0D-6702-61F5-77BD-74DED32B3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22529"/>
              </p:ext>
            </p:extLst>
          </p:nvPr>
        </p:nvGraphicFramePr>
        <p:xfrm>
          <a:off x="501949" y="963355"/>
          <a:ext cx="4402653" cy="2218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98653">
                  <a:extLst>
                    <a:ext uri="{9D8B030D-6E8A-4147-A177-3AD203B41FA5}">
                      <a16:colId xmlns:a16="http://schemas.microsoft.com/office/drawing/2014/main" val="21429773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89778327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l"/>
                      <a:r>
                        <a:rPr lang="fr-FR" sz="1400" b="1">
                          <a:solidFill>
                            <a:schemeClr val="bg1"/>
                          </a:solidFill>
                          <a:latin typeface="TT Commons"/>
                        </a:rPr>
                        <a:t>Coût de l’opération  </a:t>
                      </a:r>
                      <a:endParaRPr lang="fr-FR" sz="1400">
                        <a:solidFill>
                          <a:schemeClr val="bg1"/>
                        </a:solidFill>
                        <a:latin typeface="TT Commons"/>
                      </a:endParaRP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84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>
                          <a:solidFill>
                            <a:schemeClr val="bg1"/>
                          </a:solidFill>
                          <a:latin typeface="TT Commons"/>
                        </a:rPr>
                        <a:t>xx € HT/TTC </a:t>
                      </a:r>
                      <a:endParaRPr lang="fr-FR" sz="1400">
                        <a:solidFill>
                          <a:schemeClr val="bg1"/>
                        </a:solidFill>
                        <a:latin typeface="TT Common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8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491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Financeur </a:t>
                      </a: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3373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Financeur	</a:t>
                      </a: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67487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Fondation du patrimoine (ressources propres)</a:t>
                      </a:r>
                      <a:endParaRPr lang="fr-FR" sz="1200" i="1">
                        <a:solidFill>
                          <a:srgbClr val="0F2846"/>
                        </a:solidFill>
                        <a:latin typeface="TT Commons"/>
                      </a:endParaRP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5417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rgbClr val="0F2846"/>
                          </a:solidFill>
                          <a:latin typeface="TT Commons"/>
                        </a:rPr>
                        <a:t>Fondation du patrimoine (collecte)</a:t>
                      </a:r>
                      <a:endParaRPr lang="fr-FR" sz="1200" b="0" i="1" dirty="0">
                        <a:solidFill>
                          <a:srgbClr val="0F2846"/>
                        </a:solidFill>
                        <a:latin typeface="TT Commons"/>
                      </a:endParaRP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27467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sz="1200" b="0">
                          <a:solidFill>
                            <a:srgbClr val="0F2846"/>
                          </a:solidFill>
                          <a:latin typeface="TT Commons"/>
                        </a:rPr>
                        <a:t>Autofinancement</a:t>
                      </a:r>
                    </a:p>
                  </a:txBody>
                  <a:tcPr>
                    <a:lnL w="6350">
                      <a:solidFill>
                        <a:srgbClr val="0F2846"/>
                      </a:solidFill>
                    </a:lnL>
                    <a:lnR w="6350">
                      <a:solidFill>
                        <a:srgbClr val="0F2846"/>
                      </a:solidFill>
                    </a:lnR>
                    <a:lnT w="6350">
                      <a:solidFill>
                        <a:srgbClr val="0F2846"/>
                      </a:solidFill>
                    </a:lnT>
                    <a:lnB w="6350">
                      <a:solidFill>
                        <a:srgbClr val="0F284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fr-FR" sz="120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</a:p>
                  </a:txBody>
                  <a:tcPr>
                    <a:lnL w="6350">
                      <a:solidFill>
                        <a:srgbClr val="0F2846"/>
                      </a:solidFill>
                    </a:lnL>
                    <a:lnR w="6350">
                      <a:solidFill>
                        <a:srgbClr val="0F2846"/>
                      </a:solidFill>
                    </a:lnR>
                    <a:lnT w="6350">
                      <a:solidFill>
                        <a:srgbClr val="0F2846"/>
                      </a:solidFill>
                    </a:lnT>
                    <a:lnB w="6350">
                      <a:solidFill>
                        <a:srgbClr val="0F284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73233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rgbClr val="0F2846"/>
                          </a:solidFill>
                          <a:latin typeface="TT Commons"/>
                        </a:rPr>
                        <a:t>Reste à charge global</a:t>
                      </a:r>
                      <a:endParaRPr lang="fr-FR" sz="1400" dirty="0">
                        <a:solidFill>
                          <a:srgbClr val="0F2846"/>
                        </a:solidFill>
                        <a:latin typeface="TT Commons"/>
                      </a:endParaRPr>
                    </a:p>
                  </a:txBody>
                  <a:tcPr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>
                          <a:solidFill>
                            <a:srgbClr val="0F2846"/>
                          </a:solidFill>
                          <a:latin typeface="TT Commons"/>
                        </a:rPr>
                        <a:t>xx €</a:t>
                      </a:r>
                      <a:endParaRPr lang="fr-FR" sz="1400" b="1" kern="1200" dirty="0">
                        <a:solidFill>
                          <a:srgbClr val="0F2846"/>
                        </a:solidFill>
                        <a:latin typeface="TT Commons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28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42078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53FBD26-BCA6-6F17-6E48-B765C37EA4A2}"/>
              </a:ext>
            </a:extLst>
          </p:cNvPr>
          <p:cNvSpPr/>
          <p:nvPr/>
        </p:nvSpPr>
        <p:spPr>
          <a:xfrm>
            <a:off x="5555148" y="478821"/>
            <a:ext cx="6237784" cy="3084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>
                <a:solidFill>
                  <a:schemeClr val="tx1"/>
                </a:solidFill>
                <a:latin typeface="TT Commons"/>
              </a:rPr>
              <a:t>PHOTO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1F908D-0701-DC23-2AC8-CC3CFB019900}"/>
              </a:ext>
            </a:extLst>
          </p:cNvPr>
          <p:cNvSpPr/>
          <p:nvPr/>
        </p:nvSpPr>
        <p:spPr>
          <a:xfrm>
            <a:off x="380078" y="5540494"/>
            <a:ext cx="47372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>
              <a:spcBef>
                <a:spcPts val="600"/>
              </a:spcBef>
              <a:spcAft>
                <a:spcPts val="1000"/>
              </a:spcAft>
              <a:buBlip>
                <a:blip r:embed="rId2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Calendrier</a:t>
            </a:r>
            <a:r>
              <a:rPr lang="fr-FR" sz="1400" dirty="0">
                <a:solidFill>
                  <a:srgbClr val="0F2846"/>
                </a:solidFill>
                <a:latin typeface="Merriweather" panose="00000500000000000000" pitchFamily="2" charset="0"/>
              </a:rPr>
              <a:t> </a:t>
            </a: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prévisionnel des travaux</a:t>
            </a:r>
          </a:p>
          <a:p>
            <a:pPr marL="288000" indent="-144000">
              <a:spcAft>
                <a:spcPts val="200"/>
              </a:spcAft>
              <a:buBlip>
                <a:blip r:embed="rId3"/>
              </a:buBlip>
            </a:pPr>
            <a:r>
              <a:rPr lang="fr-FR" sz="1200" b="1" dirty="0">
                <a:latin typeface="TT Commons Normal" panose="02000506040000020004" pitchFamily="2" charset="0"/>
              </a:rPr>
              <a:t>2022 </a:t>
            </a:r>
            <a:r>
              <a:rPr lang="fr-FR" sz="1200" dirty="0">
                <a:latin typeface="TT Commons Normal" panose="02000506040000020004" pitchFamily="2" charset="0"/>
              </a:rPr>
              <a:t>XXX</a:t>
            </a:r>
          </a:p>
          <a:p>
            <a:pPr marL="288000" indent="-144000">
              <a:spcAft>
                <a:spcPts val="200"/>
              </a:spcAft>
              <a:buBlip>
                <a:blip r:embed="rId3"/>
              </a:buBlip>
            </a:pPr>
            <a:r>
              <a:rPr lang="fr-FR" sz="1200" b="1" dirty="0">
                <a:latin typeface="TT Commons Normal" panose="02000506040000020004" pitchFamily="2" charset="0"/>
              </a:rPr>
              <a:t>2023</a:t>
            </a:r>
            <a:r>
              <a:rPr lang="fr-FR" sz="1200" dirty="0">
                <a:latin typeface="TT Commons Normal" panose="02000506040000020004" pitchFamily="2" charset="0"/>
              </a:rPr>
              <a:t> XXX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636AC0-EF3A-5BF7-5454-D2378E31680D}"/>
              </a:ext>
            </a:extLst>
          </p:cNvPr>
          <p:cNvSpPr/>
          <p:nvPr/>
        </p:nvSpPr>
        <p:spPr>
          <a:xfrm>
            <a:off x="5581662" y="4009206"/>
            <a:ext cx="6178069" cy="1333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 algn="just">
              <a:buBlip>
                <a:blip r:embed="rId2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Points saillants du projet</a:t>
            </a:r>
          </a:p>
          <a:p>
            <a:pPr algn="just">
              <a:spcAft>
                <a:spcPts val="200"/>
              </a:spcAft>
            </a:pPr>
            <a:endParaRPr lang="fr-FR" sz="1200" b="1" dirty="0">
              <a:solidFill>
                <a:srgbClr val="0F2846"/>
              </a:solidFill>
              <a:latin typeface="Merriweather" panose="00000500000000000000" pitchFamily="2" charset="0"/>
            </a:endParaRPr>
          </a:p>
          <a:p>
            <a:pPr marL="288000" indent="-144000" algn="just">
              <a:spcBef>
                <a:spcPts val="0"/>
              </a:spcBef>
              <a:spcAft>
                <a:spcPts val="200"/>
              </a:spcAft>
              <a:buBlip>
                <a:blip r:embed="rId3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XXX</a:t>
            </a:r>
          </a:p>
          <a:p>
            <a:pPr marL="288000" indent="-144000" algn="just">
              <a:spcBef>
                <a:spcPts val="0"/>
              </a:spcBef>
              <a:spcAft>
                <a:spcPts val="200"/>
              </a:spcAft>
              <a:buBlip>
                <a:blip r:embed="rId3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XXX</a:t>
            </a:r>
          </a:p>
          <a:p>
            <a:pPr marL="288000" indent="-144000" algn="just">
              <a:spcBef>
                <a:spcPts val="0"/>
              </a:spcBef>
              <a:spcAft>
                <a:spcPts val="200"/>
              </a:spcAft>
              <a:buBlip>
                <a:blip r:embed="rId3"/>
              </a:buBlip>
            </a:pPr>
            <a:r>
              <a:rPr lang="fr-FR" sz="1200" dirty="0">
                <a:latin typeface="TT Commons Normal" panose="02000506040000020004" pitchFamily="2" charset="0"/>
              </a:rPr>
              <a:t>XXX</a:t>
            </a:r>
          </a:p>
          <a:p>
            <a:pPr marL="144000" algn="just">
              <a:spcBef>
                <a:spcPts val="0"/>
              </a:spcBef>
              <a:spcAft>
                <a:spcPts val="200"/>
              </a:spcAft>
            </a:pPr>
            <a:endParaRPr lang="fr-FR" sz="1200" dirty="0">
              <a:latin typeface="TT Commons Normal" panose="02000506040000020004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11F708D-B55D-FF05-F330-4967A1E9DC41}"/>
              </a:ext>
            </a:extLst>
          </p:cNvPr>
          <p:cNvSpPr/>
          <p:nvPr/>
        </p:nvSpPr>
        <p:spPr>
          <a:xfrm>
            <a:off x="380078" y="3563332"/>
            <a:ext cx="4737215" cy="1805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44000">
              <a:spcBef>
                <a:spcPts val="600"/>
              </a:spcBef>
              <a:spcAft>
                <a:spcPts val="1000"/>
              </a:spcAft>
              <a:buBlip>
                <a:blip r:embed="rId2"/>
              </a:buBlip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Impact du projet sur la biodiversité</a:t>
            </a:r>
          </a:p>
          <a:p>
            <a:pPr>
              <a:spcBef>
                <a:spcPts val="600"/>
              </a:spcBef>
              <a:spcAft>
                <a:spcPts val="1000"/>
              </a:spcAft>
            </a:pPr>
            <a:r>
              <a:rPr lang="fr-FR" sz="1400" b="1" dirty="0">
                <a:solidFill>
                  <a:srgbClr val="0F2846"/>
                </a:solidFill>
                <a:latin typeface="Merriweather" panose="00000500000000000000" pitchFamily="2" charset="0"/>
              </a:rPr>
              <a:t>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265809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121</Words>
  <Application>Microsoft Office PowerPoint</Application>
  <PresentationFormat>Grand écran</PresentationFormat>
  <Paragraphs>37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Merriweather</vt:lpstr>
      <vt:lpstr>TT Commons</vt:lpstr>
      <vt:lpstr>TT Commons Normal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Vanessa COLAS</dc:creator>
  <cp:lastModifiedBy>ESTELLE BREHERET</cp:lastModifiedBy>
  <cp:revision>3</cp:revision>
  <dcterms:created xsi:type="dcterms:W3CDTF">2024-11-18T16:21:00Z</dcterms:created>
  <dcterms:modified xsi:type="dcterms:W3CDTF">2025-03-25T16:35:45Z</dcterms:modified>
</cp:coreProperties>
</file>