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9928225" cy="143573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349" autoAdjust="0"/>
  </p:normalViewPr>
  <p:slideViewPr>
    <p:cSldViewPr snapToGrid="0">
      <p:cViewPr varScale="1">
        <p:scale>
          <a:sx n="65" d="100"/>
          <a:sy n="65" d="100"/>
        </p:scale>
        <p:origin x="928" y="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02231" cy="720360"/>
          </a:xfrm>
          <a:prstGeom prst="rect">
            <a:avLst/>
          </a:prstGeom>
        </p:spPr>
        <p:txBody>
          <a:bodyPr vert="horz" lIns="132752" tIns="66377" rIns="132752" bIns="66377" rtlCol="0"/>
          <a:lstStyle>
            <a:lvl1pPr algn="l">
              <a:defRPr sz="17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3699" y="2"/>
            <a:ext cx="4302231" cy="720360"/>
          </a:xfrm>
          <a:prstGeom prst="rect">
            <a:avLst/>
          </a:prstGeom>
        </p:spPr>
        <p:txBody>
          <a:bodyPr vert="horz" lIns="132752" tIns="66377" rIns="132752" bIns="66377" rtlCol="0"/>
          <a:lstStyle>
            <a:lvl1pPr algn="r">
              <a:defRPr sz="1700"/>
            </a:lvl1pPr>
          </a:lstStyle>
          <a:p>
            <a:fld id="{7639D6FE-F263-4D76-A576-04B32EFAA052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58813" y="1795463"/>
            <a:ext cx="8610600" cy="4843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52" tIns="66377" rIns="132752" bIns="66377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92823" y="6909477"/>
            <a:ext cx="7942580" cy="5653207"/>
          </a:xfrm>
          <a:prstGeom prst="rect">
            <a:avLst/>
          </a:prstGeom>
        </p:spPr>
        <p:txBody>
          <a:bodyPr vert="horz" lIns="132752" tIns="66377" rIns="132752" bIns="66377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13636991"/>
            <a:ext cx="4302231" cy="720359"/>
          </a:xfrm>
          <a:prstGeom prst="rect">
            <a:avLst/>
          </a:prstGeom>
        </p:spPr>
        <p:txBody>
          <a:bodyPr vert="horz" lIns="132752" tIns="66377" rIns="132752" bIns="66377" rtlCol="0" anchor="b"/>
          <a:lstStyle>
            <a:lvl1pPr algn="l">
              <a:defRPr sz="17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3699" y="13636991"/>
            <a:ext cx="4302231" cy="720359"/>
          </a:xfrm>
          <a:prstGeom prst="rect">
            <a:avLst/>
          </a:prstGeom>
        </p:spPr>
        <p:txBody>
          <a:bodyPr vert="horz" lIns="132752" tIns="66377" rIns="132752" bIns="66377" rtlCol="0" anchor="b"/>
          <a:lstStyle>
            <a:lvl1pPr algn="r">
              <a:defRPr sz="1700"/>
            </a:lvl1pPr>
          </a:lstStyle>
          <a:p>
            <a:fld id="{0C2A6FA9-3368-4B3D-9285-4751860D8A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275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A6FA9-3368-4B3D-9285-4751860D8AB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1996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9AA7-B5CA-4B5F-8106-0409B2F18B01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B11B-B835-4088-849A-945D22918E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435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9AA7-B5CA-4B5F-8106-0409B2F18B01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B11B-B835-4088-849A-945D22918E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7752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9AA7-B5CA-4B5F-8106-0409B2F18B01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B11B-B835-4088-849A-945D22918E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6966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9AA7-B5CA-4B5F-8106-0409B2F18B01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B11B-B835-4088-849A-945D22918E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647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9AA7-B5CA-4B5F-8106-0409B2F18B01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B11B-B835-4088-849A-945D22918E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5877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9AA7-B5CA-4B5F-8106-0409B2F18B01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B11B-B835-4088-849A-945D22918E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6916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9AA7-B5CA-4B5F-8106-0409B2F18B01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B11B-B835-4088-849A-945D22918E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4462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9AA7-B5CA-4B5F-8106-0409B2F18B01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B11B-B835-4088-849A-945D22918E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2888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9AA7-B5CA-4B5F-8106-0409B2F18B01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B11B-B835-4088-849A-945D22918E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3870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9AA7-B5CA-4B5F-8106-0409B2F18B01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B11B-B835-4088-849A-945D22918E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4561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9AA7-B5CA-4B5F-8106-0409B2F18B01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B11B-B835-4088-849A-945D22918E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4646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99AA7-B5CA-4B5F-8106-0409B2F18B01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AB11B-B835-4088-849A-945D22918E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199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9" t="16608" r="1688" b="3130"/>
          <a:stretch/>
        </p:blipFill>
        <p:spPr>
          <a:xfrm>
            <a:off x="2024440" y="1200099"/>
            <a:ext cx="8149508" cy="4785482"/>
          </a:xfrm>
          <a:prstGeom prst="rect">
            <a:avLst/>
          </a:prstGeom>
        </p:spPr>
      </p:pic>
      <p:sp>
        <p:nvSpPr>
          <p:cNvPr id="10" name="Légende sans bordure 2 9"/>
          <p:cNvSpPr/>
          <p:nvPr/>
        </p:nvSpPr>
        <p:spPr>
          <a:xfrm>
            <a:off x="10399671" y="183176"/>
            <a:ext cx="1314739" cy="977328"/>
          </a:xfrm>
          <a:prstGeom prst="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08194"/>
              <a:gd name="adj6" fmla="val -161351"/>
            </a:avLst>
          </a:prstGeom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50" b="1" dirty="0" smtClean="0"/>
              <a:t>Commune de SAINT-MALO (35)</a:t>
            </a:r>
            <a:r>
              <a:rPr lang="fr-FR" sz="1000" b="1" dirty="0" smtClean="0"/>
              <a:t> </a:t>
            </a:r>
          </a:p>
          <a:p>
            <a:pPr algn="ctr"/>
            <a:r>
              <a:rPr lang="fr-FR" sz="1050" dirty="0" smtClean="0"/>
              <a:t>« Boisements et forêt urbaine sur 4 sites identifiés»</a:t>
            </a:r>
            <a:endParaRPr lang="fr-FR" sz="1050" dirty="0"/>
          </a:p>
        </p:txBody>
      </p:sp>
      <p:sp>
        <p:nvSpPr>
          <p:cNvPr id="11" name="Légende sans bordure 2 10"/>
          <p:cNvSpPr/>
          <p:nvPr/>
        </p:nvSpPr>
        <p:spPr>
          <a:xfrm>
            <a:off x="7972052" y="70106"/>
            <a:ext cx="1327365" cy="912725"/>
          </a:xfrm>
          <a:prstGeom prst="callout2">
            <a:avLst>
              <a:gd name="adj1" fmla="val 106411"/>
              <a:gd name="adj2" fmla="val 23240"/>
              <a:gd name="adj3" fmla="val 133961"/>
              <a:gd name="adj4" fmla="val 14907"/>
              <a:gd name="adj5" fmla="val 252671"/>
              <a:gd name="adj6" fmla="val 8297"/>
            </a:avLst>
          </a:prstGeom>
          <a:effectLst>
            <a:softEdge rad="0"/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50" b="1" dirty="0" smtClean="0"/>
              <a:t>Commune du MINIHIC-SUR-RANCE</a:t>
            </a:r>
            <a:r>
              <a:rPr lang="fr-FR" sz="1000" b="1" dirty="0" smtClean="0"/>
              <a:t> (22)</a:t>
            </a:r>
          </a:p>
          <a:p>
            <a:pPr algn="ctr"/>
            <a:r>
              <a:rPr lang="fr-FR" sz="1050" dirty="0" smtClean="0"/>
              <a:t>« Une coulée verte jusque la Rance»</a:t>
            </a:r>
            <a:endParaRPr lang="fr-FR" sz="1050" dirty="0"/>
          </a:p>
        </p:txBody>
      </p:sp>
      <p:sp>
        <p:nvSpPr>
          <p:cNvPr id="13" name="Légende sans bordure 2 12"/>
          <p:cNvSpPr/>
          <p:nvPr/>
        </p:nvSpPr>
        <p:spPr>
          <a:xfrm>
            <a:off x="6560382" y="5890089"/>
            <a:ext cx="1160268" cy="934196"/>
          </a:xfrm>
          <a:prstGeom prst="callout2">
            <a:avLst>
              <a:gd name="adj1" fmla="val -13843"/>
              <a:gd name="adj2" fmla="val 50902"/>
              <a:gd name="adj3" fmla="val -44056"/>
              <a:gd name="adj4" fmla="val 50174"/>
              <a:gd name="adj5" fmla="val -100241"/>
              <a:gd name="adj6" fmla="val -195"/>
            </a:avLst>
          </a:prstGeom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Asso CLIM’ACTIONS (56): </a:t>
            </a:r>
            <a:r>
              <a:rPr lang="fr-FR" sz="1000" dirty="0" smtClean="0"/>
              <a:t>«  de nouvelles forêts pour le climat et la biodiversité »  </a:t>
            </a:r>
            <a:endParaRPr lang="fr-FR" sz="1000" dirty="0"/>
          </a:p>
        </p:txBody>
      </p:sp>
      <p:sp>
        <p:nvSpPr>
          <p:cNvPr id="14" name="Étoile à 10 branches 13"/>
          <p:cNvSpPr/>
          <p:nvPr/>
        </p:nvSpPr>
        <p:spPr>
          <a:xfrm>
            <a:off x="8024327" y="2369973"/>
            <a:ext cx="167951" cy="158623"/>
          </a:xfrm>
          <a:prstGeom prst="star10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900" dirty="0" smtClean="0"/>
              <a:t>1</a:t>
            </a:r>
            <a:endParaRPr lang="fr-FR" sz="900" dirty="0"/>
          </a:p>
        </p:txBody>
      </p:sp>
      <p:sp>
        <p:nvSpPr>
          <p:cNvPr id="15" name="Étoile à 10 branches 14"/>
          <p:cNvSpPr/>
          <p:nvPr/>
        </p:nvSpPr>
        <p:spPr>
          <a:xfrm>
            <a:off x="6595442" y="4920341"/>
            <a:ext cx="167951" cy="158623"/>
          </a:xfrm>
          <a:prstGeom prst="star10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900" dirty="0" smtClean="0"/>
              <a:t>2</a:t>
            </a:r>
            <a:endParaRPr lang="fr-FR" sz="900" dirty="0"/>
          </a:p>
        </p:txBody>
      </p:sp>
      <p:sp>
        <p:nvSpPr>
          <p:cNvPr id="16" name="Étoile à 10 branches 15"/>
          <p:cNvSpPr/>
          <p:nvPr/>
        </p:nvSpPr>
        <p:spPr>
          <a:xfrm>
            <a:off x="5702813" y="4316961"/>
            <a:ext cx="167951" cy="158623"/>
          </a:xfrm>
          <a:prstGeom prst="star10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900" dirty="0" smtClean="0"/>
              <a:t>2</a:t>
            </a:r>
            <a:endParaRPr lang="fr-FR" sz="900" dirty="0"/>
          </a:p>
        </p:txBody>
      </p:sp>
      <p:sp>
        <p:nvSpPr>
          <p:cNvPr id="17" name="Étoile à 10 branches 16"/>
          <p:cNvSpPr/>
          <p:nvPr/>
        </p:nvSpPr>
        <p:spPr>
          <a:xfrm>
            <a:off x="7053562" y="4683965"/>
            <a:ext cx="167951" cy="158623"/>
          </a:xfrm>
          <a:prstGeom prst="star10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900" dirty="0" smtClean="0"/>
              <a:t>2</a:t>
            </a:r>
            <a:endParaRPr lang="fr-FR" sz="900" dirty="0"/>
          </a:p>
        </p:txBody>
      </p:sp>
      <p:sp>
        <p:nvSpPr>
          <p:cNvPr id="18" name="Étoile à 10 branches 17"/>
          <p:cNvSpPr/>
          <p:nvPr/>
        </p:nvSpPr>
        <p:spPr>
          <a:xfrm>
            <a:off x="6885611" y="4920341"/>
            <a:ext cx="167951" cy="158623"/>
          </a:xfrm>
          <a:prstGeom prst="star10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900" dirty="0" smtClean="0"/>
              <a:t>2</a:t>
            </a:r>
            <a:endParaRPr lang="fr-FR" sz="900" dirty="0"/>
          </a:p>
        </p:txBody>
      </p:sp>
      <p:cxnSp>
        <p:nvCxnSpPr>
          <p:cNvPr id="20" name="Connecteur droit 19"/>
          <p:cNvCxnSpPr>
            <a:endCxn id="16" idx="2"/>
          </p:cNvCxnSpPr>
          <p:nvPr/>
        </p:nvCxnSpPr>
        <p:spPr>
          <a:xfrm flipH="1" flipV="1">
            <a:off x="5838689" y="4460437"/>
            <a:ext cx="1489902" cy="1058579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endCxn id="18" idx="7"/>
          </p:cNvCxnSpPr>
          <p:nvPr/>
        </p:nvCxnSpPr>
        <p:spPr>
          <a:xfrm flipH="1" flipV="1">
            <a:off x="6917686" y="4935488"/>
            <a:ext cx="315306" cy="542689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2" name="Connecteur droit 21"/>
          <p:cNvCxnSpPr>
            <a:endCxn id="17" idx="4"/>
          </p:cNvCxnSpPr>
          <p:nvPr/>
        </p:nvCxnSpPr>
        <p:spPr>
          <a:xfrm flipH="1" flipV="1">
            <a:off x="7085637" y="4827441"/>
            <a:ext cx="122218" cy="658787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7" name="Légende sans bordure 2 26"/>
          <p:cNvSpPr/>
          <p:nvPr/>
        </p:nvSpPr>
        <p:spPr>
          <a:xfrm>
            <a:off x="8438510" y="5758654"/>
            <a:ext cx="1292470" cy="1079618"/>
          </a:xfrm>
          <a:prstGeom prst="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67104"/>
              <a:gd name="adj6" fmla="val 9511"/>
            </a:avLst>
          </a:prstGeom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Commune de CHAVAGNE (35)</a:t>
            </a:r>
            <a:r>
              <a:rPr lang="fr-FR" sz="1000" dirty="0" smtClean="0"/>
              <a:t>: "Le bois de la </a:t>
            </a:r>
            <a:r>
              <a:rPr lang="fr-FR" sz="1000" dirty="0" err="1" smtClean="0"/>
              <a:t>Sillandais</a:t>
            </a:r>
            <a:r>
              <a:rPr lang="fr-FR" sz="1000" dirty="0" smtClean="0"/>
              <a:t>, un lieu d’apprentissage de la biodiversité et d’actions citoyennes"</a:t>
            </a:r>
            <a:endParaRPr lang="fr-FR" sz="1000" dirty="0"/>
          </a:p>
        </p:txBody>
      </p:sp>
      <p:sp>
        <p:nvSpPr>
          <p:cNvPr id="28" name="Étoile à 10 branches 27"/>
          <p:cNvSpPr/>
          <p:nvPr/>
        </p:nvSpPr>
        <p:spPr>
          <a:xfrm>
            <a:off x="8024327" y="2506442"/>
            <a:ext cx="167951" cy="158623"/>
          </a:xfrm>
          <a:prstGeom prst="star10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900" dirty="0"/>
              <a:t>7</a:t>
            </a:r>
          </a:p>
        </p:txBody>
      </p:sp>
      <p:sp>
        <p:nvSpPr>
          <p:cNvPr id="29" name="Étoile à 10 branches 28"/>
          <p:cNvSpPr/>
          <p:nvPr/>
        </p:nvSpPr>
        <p:spPr>
          <a:xfrm>
            <a:off x="3207163" y="2369972"/>
            <a:ext cx="167951" cy="158623"/>
          </a:xfrm>
          <a:prstGeom prst="star10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fr-FR" sz="700" dirty="0" smtClean="0"/>
              <a:t>10</a:t>
            </a:r>
            <a:endParaRPr lang="fr-FR" sz="700" dirty="0"/>
          </a:p>
        </p:txBody>
      </p:sp>
      <p:sp>
        <p:nvSpPr>
          <p:cNvPr id="30" name="Étoile à 10 branches 29"/>
          <p:cNvSpPr/>
          <p:nvPr/>
        </p:nvSpPr>
        <p:spPr>
          <a:xfrm>
            <a:off x="6325604" y="5059838"/>
            <a:ext cx="167951" cy="158623"/>
          </a:xfrm>
          <a:prstGeom prst="star10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900" dirty="0"/>
              <a:t>8</a:t>
            </a:r>
          </a:p>
        </p:txBody>
      </p:sp>
      <p:sp>
        <p:nvSpPr>
          <p:cNvPr id="31" name="Étoile à 10 branches 30"/>
          <p:cNvSpPr/>
          <p:nvPr/>
        </p:nvSpPr>
        <p:spPr>
          <a:xfrm>
            <a:off x="5489509" y="4331427"/>
            <a:ext cx="167951" cy="158623"/>
          </a:xfrm>
          <a:prstGeom prst="star10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900" dirty="0"/>
              <a:t>4</a:t>
            </a:r>
          </a:p>
        </p:txBody>
      </p:sp>
      <p:sp>
        <p:nvSpPr>
          <p:cNvPr id="32" name="Étoile à 10 branches 31"/>
          <p:cNvSpPr/>
          <p:nvPr/>
        </p:nvSpPr>
        <p:spPr>
          <a:xfrm>
            <a:off x="8551760" y="3824393"/>
            <a:ext cx="167951" cy="158623"/>
          </a:xfrm>
          <a:prstGeom prst="star10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900" dirty="0" smtClean="0"/>
              <a:t>5</a:t>
            </a:r>
          </a:p>
        </p:txBody>
      </p:sp>
      <p:sp>
        <p:nvSpPr>
          <p:cNvPr id="33" name="Étoile à 10 branches 32"/>
          <p:cNvSpPr/>
          <p:nvPr/>
        </p:nvSpPr>
        <p:spPr>
          <a:xfrm>
            <a:off x="8172839" y="2154192"/>
            <a:ext cx="167951" cy="158623"/>
          </a:xfrm>
          <a:prstGeom prst="star10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900" dirty="0" smtClean="0"/>
              <a:t>3</a:t>
            </a:r>
          </a:p>
        </p:txBody>
      </p:sp>
      <p:sp>
        <p:nvSpPr>
          <p:cNvPr id="34" name="Étoile à 10 branches 33"/>
          <p:cNvSpPr/>
          <p:nvPr/>
        </p:nvSpPr>
        <p:spPr>
          <a:xfrm>
            <a:off x="8719711" y="3509165"/>
            <a:ext cx="167951" cy="158623"/>
          </a:xfrm>
          <a:prstGeom prst="star10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900" dirty="0"/>
              <a:t>6</a:t>
            </a:r>
          </a:p>
        </p:txBody>
      </p:sp>
      <p:sp>
        <p:nvSpPr>
          <p:cNvPr id="35" name="Étoile à 10 branches 34"/>
          <p:cNvSpPr/>
          <p:nvPr/>
        </p:nvSpPr>
        <p:spPr>
          <a:xfrm>
            <a:off x="9291729" y="3146347"/>
            <a:ext cx="167951" cy="158623"/>
          </a:xfrm>
          <a:prstGeom prst="star10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900" dirty="0"/>
          </a:p>
          <a:p>
            <a:pPr algn="ctr"/>
            <a:r>
              <a:rPr lang="fr-FR" sz="900" dirty="0" smtClean="0"/>
              <a:t>9</a:t>
            </a:r>
          </a:p>
          <a:p>
            <a:pPr algn="ctr"/>
            <a:endParaRPr lang="fr-FR" sz="900" dirty="0" smtClean="0"/>
          </a:p>
        </p:txBody>
      </p:sp>
      <p:sp>
        <p:nvSpPr>
          <p:cNvPr id="36" name="Légende sans bordure 2 35"/>
          <p:cNvSpPr/>
          <p:nvPr/>
        </p:nvSpPr>
        <p:spPr>
          <a:xfrm>
            <a:off x="2132234" y="5871909"/>
            <a:ext cx="1345223" cy="934196"/>
          </a:xfrm>
          <a:prstGeom prst="callout2">
            <a:avLst>
              <a:gd name="adj1" fmla="val 44638"/>
              <a:gd name="adj2" fmla="val 105007"/>
              <a:gd name="adj3" fmla="val 43467"/>
              <a:gd name="adj4" fmla="val 123400"/>
              <a:gd name="adj5" fmla="val -160971"/>
              <a:gd name="adj6" fmla="val 252320"/>
            </a:avLst>
          </a:prstGeom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Commune d’HENNEBONT (56) : </a:t>
            </a:r>
            <a:r>
              <a:rPr lang="fr-FR" sz="1000" dirty="0" smtClean="0"/>
              <a:t>« Etude et  Travaux de végétalisation des cours d'école»  </a:t>
            </a:r>
            <a:endParaRPr lang="fr-FR" sz="1000" dirty="0"/>
          </a:p>
        </p:txBody>
      </p:sp>
      <p:sp>
        <p:nvSpPr>
          <p:cNvPr id="38" name="Légende sans bordure 2 37"/>
          <p:cNvSpPr/>
          <p:nvPr/>
        </p:nvSpPr>
        <p:spPr>
          <a:xfrm>
            <a:off x="10416963" y="2705839"/>
            <a:ext cx="1327365" cy="928257"/>
          </a:xfrm>
          <a:prstGeom prst="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57524"/>
              <a:gd name="adj6" fmla="val -7466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ONF (35)</a:t>
            </a:r>
            <a:r>
              <a:rPr lang="fr-FR" sz="1000" dirty="0" smtClean="0"/>
              <a:t>: "Améliorer durablement la biodiversité des prairies forestières (bonnes pratiques de gestion)"</a:t>
            </a:r>
            <a:endParaRPr lang="fr-FR" sz="1000" dirty="0"/>
          </a:p>
        </p:txBody>
      </p:sp>
      <p:sp>
        <p:nvSpPr>
          <p:cNvPr id="39" name="Légende sans bordure 2 38"/>
          <p:cNvSpPr/>
          <p:nvPr/>
        </p:nvSpPr>
        <p:spPr>
          <a:xfrm>
            <a:off x="10357282" y="4742703"/>
            <a:ext cx="1327365" cy="928257"/>
          </a:xfrm>
          <a:prstGeom prst="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20466"/>
              <a:gd name="adj6" fmla="val -114088"/>
            </a:avLst>
          </a:prstGeom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Association LA-HAUT (35) </a:t>
            </a:r>
            <a:r>
              <a:rPr lang="fr-FR" sz="1000" dirty="0" smtClean="0"/>
              <a:t>: « Création d’une Aire Terrestre Educative en Forêt de Rennes "</a:t>
            </a:r>
            <a:endParaRPr lang="fr-FR" sz="1000" dirty="0"/>
          </a:p>
        </p:txBody>
      </p:sp>
      <p:sp>
        <p:nvSpPr>
          <p:cNvPr id="40" name="Légende sans bordure 2 39"/>
          <p:cNvSpPr/>
          <p:nvPr/>
        </p:nvSpPr>
        <p:spPr>
          <a:xfrm>
            <a:off x="4433476" y="6129645"/>
            <a:ext cx="1089480" cy="686462"/>
          </a:xfrm>
          <a:prstGeom prst="callout2">
            <a:avLst>
              <a:gd name="adj1" fmla="val -2125"/>
              <a:gd name="adj2" fmla="val 54113"/>
              <a:gd name="adj3" fmla="val -17467"/>
              <a:gd name="adj4" fmla="val 71613"/>
              <a:gd name="adj5" fmla="val -143177"/>
              <a:gd name="adj6" fmla="val 177773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Commune de l’Ile d’ARTZ (56): </a:t>
            </a:r>
            <a:r>
              <a:rPr lang="fr-FR" sz="1000" dirty="0" smtClean="0"/>
              <a:t>« Au pied de mon arbre,»  </a:t>
            </a:r>
            <a:endParaRPr lang="fr-FR" sz="1000" dirty="0"/>
          </a:p>
        </p:txBody>
      </p:sp>
      <p:sp>
        <p:nvSpPr>
          <p:cNvPr id="37" name="Légende sans bordure 2 36"/>
          <p:cNvSpPr/>
          <p:nvPr/>
        </p:nvSpPr>
        <p:spPr>
          <a:xfrm>
            <a:off x="396234" y="1472811"/>
            <a:ext cx="1345223" cy="934196"/>
          </a:xfrm>
          <a:prstGeom prst="callout2">
            <a:avLst>
              <a:gd name="adj1" fmla="val 44638"/>
              <a:gd name="adj2" fmla="val 105007"/>
              <a:gd name="adj3" fmla="val 43467"/>
              <a:gd name="adj4" fmla="val 123400"/>
              <a:gd name="adj5" fmla="val 104661"/>
              <a:gd name="adj6" fmla="val 21307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Commune de GOUESNOU (29) : </a:t>
            </a:r>
            <a:r>
              <a:rPr lang="fr-FR" sz="1000" dirty="0" smtClean="0"/>
              <a:t>« Création d’un verger et de jardins partagés sur  2 sites communaux »  </a:t>
            </a:r>
            <a:endParaRPr lang="fr-FR" sz="1000" dirty="0"/>
          </a:p>
        </p:txBody>
      </p:sp>
      <p:sp>
        <p:nvSpPr>
          <p:cNvPr id="54" name="Légende sans bordure 2 53"/>
          <p:cNvSpPr/>
          <p:nvPr/>
        </p:nvSpPr>
        <p:spPr>
          <a:xfrm>
            <a:off x="5979148" y="127483"/>
            <a:ext cx="1349443" cy="898032"/>
          </a:xfrm>
          <a:prstGeom prst="callout2">
            <a:avLst>
              <a:gd name="adj1" fmla="val 102493"/>
              <a:gd name="adj2" fmla="val 72451"/>
              <a:gd name="adj3" fmla="val 130720"/>
              <a:gd name="adj4" fmla="val 80786"/>
              <a:gd name="adj5" fmla="val 270141"/>
              <a:gd name="adj6" fmla="val 15383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900" b="1" dirty="0" smtClean="0"/>
              <a:t>Commune de SAINT-SANSON-SUR-RANCE</a:t>
            </a:r>
            <a:r>
              <a:rPr lang="fr-FR" sz="800" b="1" dirty="0" smtClean="0"/>
              <a:t> </a:t>
            </a:r>
            <a:r>
              <a:rPr lang="fr-FR" sz="1000" dirty="0" smtClean="0"/>
              <a:t>« </a:t>
            </a:r>
            <a:r>
              <a:rPr lang="fr-FR" sz="900" dirty="0" smtClean="0"/>
              <a:t>Création d’une forêt-jardin gourmande dans le bourg» (22)</a:t>
            </a:r>
            <a:endParaRPr lang="fr-FR" sz="900" dirty="0"/>
          </a:p>
        </p:txBody>
      </p:sp>
      <p:sp>
        <p:nvSpPr>
          <p:cNvPr id="26" name="Explosion 1 25"/>
          <p:cNvSpPr/>
          <p:nvPr/>
        </p:nvSpPr>
        <p:spPr>
          <a:xfrm>
            <a:off x="11438122" y="214454"/>
            <a:ext cx="221673" cy="223274"/>
          </a:xfrm>
          <a:prstGeom prst="irregularSeal1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xplosion 1 83"/>
          <p:cNvSpPr/>
          <p:nvPr/>
        </p:nvSpPr>
        <p:spPr>
          <a:xfrm>
            <a:off x="412652" y="1483382"/>
            <a:ext cx="221673" cy="223274"/>
          </a:xfrm>
          <a:prstGeom prst="irregularSeal1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xplosion 1 85"/>
          <p:cNvSpPr/>
          <p:nvPr/>
        </p:nvSpPr>
        <p:spPr>
          <a:xfrm>
            <a:off x="11415628" y="5430227"/>
            <a:ext cx="221673" cy="223274"/>
          </a:xfrm>
          <a:prstGeom prst="irregularSeal1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xplosion 1 86"/>
          <p:cNvSpPr/>
          <p:nvPr/>
        </p:nvSpPr>
        <p:spPr>
          <a:xfrm>
            <a:off x="2169805" y="5888539"/>
            <a:ext cx="221673" cy="223274"/>
          </a:xfrm>
          <a:prstGeom prst="irregularSeal1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xplosion 1 87"/>
          <p:cNvSpPr/>
          <p:nvPr/>
        </p:nvSpPr>
        <p:spPr>
          <a:xfrm>
            <a:off x="7089416" y="778947"/>
            <a:ext cx="221673" cy="223274"/>
          </a:xfrm>
          <a:prstGeom prst="irregularSeal1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xplosion 1 88"/>
          <p:cNvSpPr/>
          <p:nvPr/>
        </p:nvSpPr>
        <p:spPr>
          <a:xfrm>
            <a:off x="5353337" y="6131295"/>
            <a:ext cx="221673" cy="223274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xplosion 1 89"/>
          <p:cNvSpPr/>
          <p:nvPr/>
        </p:nvSpPr>
        <p:spPr>
          <a:xfrm>
            <a:off x="7427591" y="5882898"/>
            <a:ext cx="221673" cy="223274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xplosion 1 90"/>
          <p:cNvSpPr/>
          <p:nvPr/>
        </p:nvSpPr>
        <p:spPr>
          <a:xfrm>
            <a:off x="9020179" y="342400"/>
            <a:ext cx="221673" cy="223274"/>
          </a:xfrm>
          <a:prstGeom prst="irregularSeal1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xplosion 1 91"/>
          <p:cNvSpPr/>
          <p:nvPr/>
        </p:nvSpPr>
        <p:spPr>
          <a:xfrm>
            <a:off x="6588807" y="5914403"/>
            <a:ext cx="221673" cy="223274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xplosion 1 92"/>
          <p:cNvSpPr/>
          <p:nvPr/>
        </p:nvSpPr>
        <p:spPr>
          <a:xfrm>
            <a:off x="10444141" y="2884212"/>
            <a:ext cx="221673" cy="223274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xplosion 1 94"/>
          <p:cNvSpPr/>
          <p:nvPr/>
        </p:nvSpPr>
        <p:spPr>
          <a:xfrm>
            <a:off x="6001235" y="768382"/>
            <a:ext cx="221673" cy="223274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xplosion 1 95"/>
          <p:cNvSpPr/>
          <p:nvPr/>
        </p:nvSpPr>
        <p:spPr>
          <a:xfrm>
            <a:off x="5353337" y="6469629"/>
            <a:ext cx="221673" cy="223274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xplosion 1 97"/>
          <p:cNvSpPr/>
          <p:nvPr/>
        </p:nvSpPr>
        <p:spPr>
          <a:xfrm>
            <a:off x="9472064" y="5755943"/>
            <a:ext cx="221673" cy="223274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xplosion 1 103"/>
          <p:cNvSpPr/>
          <p:nvPr/>
        </p:nvSpPr>
        <p:spPr>
          <a:xfrm>
            <a:off x="10416963" y="214454"/>
            <a:ext cx="221673" cy="223274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xplosion 1 108"/>
          <p:cNvSpPr/>
          <p:nvPr/>
        </p:nvSpPr>
        <p:spPr>
          <a:xfrm>
            <a:off x="159795" y="937230"/>
            <a:ext cx="221673" cy="223274"/>
          </a:xfrm>
          <a:prstGeom prst="irregularSeal1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xplosion 1 109"/>
          <p:cNvSpPr/>
          <p:nvPr/>
        </p:nvSpPr>
        <p:spPr>
          <a:xfrm>
            <a:off x="150087" y="537212"/>
            <a:ext cx="221673" cy="223274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452144" y="72023"/>
            <a:ext cx="1270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/>
              <a:t>Plantations /  captation CO - EC</a:t>
            </a:r>
            <a:endParaRPr lang="fr-FR" sz="900" b="1" dirty="0"/>
          </a:p>
        </p:txBody>
      </p:sp>
      <p:sp>
        <p:nvSpPr>
          <p:cNvPr id="111" name="ZoneTexte 110"/>
          <p:cNvSpPr txBox="1"/>
          <p:nvPr/>
        </p:nvSpPr>
        <p:spPr>
          <a:xfrm>
            <a:off x="445983" y="530828"/>
            <a:ext cx="12709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/>
              <a:t>Biodiversité en forêt </a:t>
            </a:r>
            <a:endParaRPr lang="fr-FR" sz="900" b="1" dirty="0"/>
          </a:p>
        </p:txBody>
      </p:sp>
      <p:sp>
        <p:nvSpPr>
          <p:cNvPr id="112" name="ZoneTexte 111"/>
          <p:cNvSpPr txBox="1"/>
          <p:nvPr/>
        </p:nvSpPr>
        <p:spPr>
          <a:xfrm>
            <a:off x="468070" y="880019"/>
            <a:ext cx="1270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/>
              <a:t>L’arbre en ville / adaptation au CC</a:t>
            </a:r>
            <a:endParaRPr lang="fr-FR" sz="900" b="1" dirty="0"/>
          </a:p>
        </p:txBody>
      </p:sp>
      <p:sp>
        <p:nvSpPr>
          <p:cNvPr id="113" name="Explosion 1 112"/>
          <p:cNvSpPr/>
          <p:nvPr/>
        </p:nvSpPr>
        <p:spPr>
          <a:xfrm>
            <a:off x="131864" y="152738"/>
            <a:ext cx="221673" cy="223274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6424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8" grpId="0" animBg="1"/>
      <p:bldP spid="39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20823</TotalTime>
  <Words>210</Words>
  <Application>Microsoft Office PowerPoint</Application>
  <PresentationFormat>Grand écran</PresentationFormat>
  <Paragraphs>30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REGION BRETAGNE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 PAULMIER-ENIZAN</dc:creator>
  <cp:lastModifiedBy>JOSIANE LE MASSON</cp:lastModifiedBy>
  <cp:revision>58</cp:revision>
  <cp:lastPrinted>2021-09-15T17:22:02Z</cp:lastPrinted>
  <dcterms:created xsi:type="dcterms:W3CDTF">2021-08-12T14:16:25Z</dcterms:created>
  <dcterms:modified xsi:type="dcterms:W3CDTF">2022-01-03T15:21:50Z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